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4"/>
  </p:notesMasterIdLst>
  <p:handoutMasterIdLst>
    <p:handoutMasterId r:id="rId65"/>
  </p:handoutMasterIdLst>
  <p:sldIdLst>
    <p:sldId id="327" r:id="rId2"/>
    <p:sldId id="330" r:id="rId3"/>
    <p:sldId id="331" r:id="rId4"/>
    <p:sldId id="333" r:id="rId5"/>
    <p:sldId id="332" r:id="rId6"/>
    <p:sldId id="298" r:id="rId7"/>
    <p:sldId id="334" r:id="rId8"/>
    <p:sldId id="262" r:id="rId9"/>
    <p:sldId id="263" r:id="rId10"/>
    <p:sldId id="299" r:id="rId11"/>
    <p:sldId id="302" r:id="rId12"/>
    <p:sldId id="264" r:id="rId13"/>
    <p:sldId id="266" r:id="rId14"/>
    <p:sldId id="337" r:id="rId15"/>
    <p:sldId id="338" r:id="rId16"/>
    <p:sldId id="339" r:id="rId17"/>
    <p:sldId id="340" r:id="rId18"/>
    <p:sldId id="341" r:id="rId19"/>
    <p:sldId id="342" r:id="rId20"/>
    <p:sldId id="343" r:id="rId21"/>
    <p:sldId id="344" r:id="rId22"/>
    <p:sldId id="265" r:id="rId23"/>
    <p:sldId id="335" r:id="rId24"/>
    <p:sldId id="336" r:id="rId25"/>
    <p:sldId id="276" r:id="rId26"/>
    <p:sldId id="303" r:id="rId27"/>
    <p:sldId id="293" r:id="rId28"/>
    <p:sldId id="345" r:id="rId29"/>
    <p:sldId id="277" r:id="rId30"/>
    <p:sldId id="284" r:id="rId31"/>
    <p:sldId id="269" r:id="rId32"/>
    <p:sldId id="304" r:id="rId33"/>
    <p:sldId id="305" r:id="rId34"/>
    <p:sldId id="307" r:id="rId35"/>
    <p:sldId id="306" r:id="rId36"/>
    <p:sldId id="308" r:id="rId37"/>
    <p:sldId id="270" r:id="rId38"/>
    <p:sldId id="309" r:id="rId39"/>
    <p:sldId id="310" r:id="rId40"/>
    <p:sldId id="311" r:id="rId41"/>
    <p:sldId id="312" r:id="rId42"/>
    <p:sldId id="314" r:id="rId43"/>
    <p:sldId id="313" r:id="rId44"/>
    <p:sldId id="315" r:id="rId45"/>
    <p:sldId id="316" r:id="rId46"/>
    <p:sldId id="317" r:id="rId47"/>
    <p:sldId id="294" r:id="rId48"/>
    <p:sldId id="296" r:id="rId49"/>
    <p:sldId id="318" r:id="rId50"/>
    <p:sldId id="319" r:id="rId51"/>
    <p:sldId id="321" r:id="rId52"/>
    <p:sldId id="322" r:id="rId53"/>
    <p:sldId id="346" r:id="rId54"/>
    <p:sldId id="323" r:id="rId55"/>
    <p:sldId id="324" r:id="rId56"/>
    <p:sldId id="288" r:id="rId57"/>
    <p:sldId id="289" r:id="rId58"/>
    <p:sldId id="320" r:id="rId59"/>
    <p:sldId id="274" r:id="rId60"/>
    <p:sldId id="275" r:id="rId61"/>
    <p:sldId id="347" r:id="rId62"/>
    <p:sldId id="329" r:id="rId6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81" d="100"/>
          <a:sy n="81" d="100"/>
        </p:scale>
        <p:origin x="1499"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1AAD6A-1937-4F20-9AB6-128B09E71BC7}"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259AA19A-24D3-43C5-85E9-E60F1DCEEE9B}">
      <dgm:prSet phldrT="[Text]"/>
      <dgm:spPr/>
      <dgm:t>
        <a:bodyPr/>
        <a:lstStyle/>
        <a:p>
          <a:r>
            <a:rPr lang="en-GB" dirty="0" err="1"/>
            <a:t>PD.json_normalize</a:t>
          </a:r>
          <a:r>
            <a:rPr lang="en-GB" dirty="0"/>
            <a:t> was applied to the </a:t>
          </a:r>
          <a:r>
            <a:rPr lang="en-GB" dirty="0" err="1"/>
            <a:t>json</a:t>
          </a:r>
          <a:r>
            <a:rPr lang="en-GB" dirty="0"/>
            <a:t> response from the provided URL</a:t>
          </a:r>
        </a:p>
      </dgm:t>
    </dgm:pt>
    <dgm:pt modelId="{8F652D2C-2765-45F6-8B9C-C3F8E4C39815}" type="parTrans" cxnId="{FFC5104C-E546-4676-8781-47D538D3EBB8}">
      <dgm:prSet/>
      <dgm:spPr/>
      <dgm:t>
        <a:bodyPr/>
        <a:lstStyle/>
        <a:p>
          <a:endParaRPr lang="en-GB"/>
        </a:p>
      </dgm:t>
    </dgm:pt>
    <dgm:pt modelId="{3F1F15A1-5C7E-4144-8458-DF6CCAA9704B}" type="sibTrans" cxnId="{FFC5104C-E546-4676-8781-47D538D3EBB8}">
      <dgm:prSet/>
      <dgm:spPr/>
      <dgm:t>
        <a:bodyPr/>
        <a:lstStyle/>
        <a:p>
          <a:endParaRPr lang="en-GB"/>
        </a:p>
      </dgm:t>
    </dgm:pt>
    <dgm:pt modelId="{3342216B-28B6-4184-8F08-DE870DD02E1D}">
      <dgm:prSet phldrT="[Text]"/>
      <dgm:spPr/>
      <dgm:t>
        <a:bodyPr/>
        <a:lstStyle/>
        <a:p>
          <a:r>
            <a:rPr lang="en-GB" dirty="0"/>
            <a:t>Some columns were discarded from that DF, and some rows removed from the DF were data was not suitable. Such as core type and dates.</a:t>
          </a:r>
        </a:p>
      </dgm:t>
    </dgm:pt>
    <dgm:pt modelId="{C1025864-B914-4869-8FA3-3D575BC7BA6B}" type="parTrans" cxnId="{CEB024C3-31C4-4995-988C-2D55C7E95079}">
      <dgm:prSet/>
      <dgm:spPr/>
      <dgm:t>
        <a:bodyPr/>
        <a:lstStyle/>
        <a:p>
          <a:endParaRPr lang="en-GB"/>
        </a:p>
      </dgm:t>
    </dgm:pt>
    <dgm:pt modelId="{671A87D8-489B-4D60-A3D8-7EEA922BCB07}" type="sibTrans" cxnId="{CEB024C3-31C4-4995-988C-2D55C7E95079}">
      <dgm:prSet/>
      <dgm:spPr/>
      <dgm:t>
        <a:bodyPr/>
        <a:lstStyle/>
        <a:p>
          <a:endParaRPr lang="en-GB"/>
        </a:p>
      </dgm:t>
    </dgm:pt>
    <dgm:pt modelId="{A5DEE555-6216-434B-9341-A20E1A393D97}">
      <dgm:prSet phldrT="[Text]"/>
      <dgm:spPr/>
      <dgm:t>
        <a:bodyPr/>
        <a:lstStyle/>
        <a:p>
          <a:r>
            <a:rPr lang="en-GB" dirty="0"/>
            <a:t>Several pre made functions were applied to the data to extract specific information</a:t>
          </a:r>
        </a:p>
      </dgm:t>
    </dgm:pt>
    <dgm:pt modelId="{C6852D93-5327-4C2F-91D9-C774A4043A51}" type="parTrans" cxnId="{8C007632-6E37-4707-B0AE-30D2ABC81F28}">
      <dgm:prSet/>
      <dgm:spPr/>
      <dgm:t>
        <a:bodyPr/>
        <a:lstStyle/>
        <a:p>
          <a:endParaRPr lang="en-GB"/>
        </a:p>
      </dgm:t>
    </dgm:pt>
    <dgm:pt modelId="{B452EBF7-96AC-4514-886E-1EE7FDF6BB4C}" type="sibTrans" cxnId="{8C007632-6E37-4707-B0AE-30D2ABC81F28}">
      <dgm:prSet/>
      <dgm:spPr/>
      <dgm:t>
        <a:bodyPr/>
        <a:lstStyle/>
        <a:p>
          <a:endParaRPr lang="en-GB"/>
        </a:p>
      </dgm:t>
    </dgm:pt>
    <dgm:pt modelId="{4D727148-258D-46BA-9951-19F5EB35D258}">
      <dgm:prSet phldrT="[Text]"/>
      <dgm:spPr/>
      <dgm:t>
        <a:bodyPr/>
        <a:lstStyle/>
        <a:p>
          <a:r>
            <a:rPr lang="en-GB" dirty="0"/>
            <a:t>Extracted data was combined into a dictionary, which was then converted into a DF. The DF </a:t>
          </a:r>
          <a:r>
            <a:rPr lang="en-GB" dirty="0" err="1"/>
            <a:t>wasfiltered</a:t>
          </a:r>
          <a:r>
            <a:rPr lang="en-GB" dirty="0"/>
            <a:t> to only include Falcon 9 rockets</a:t>
          </a:r>
        </a:p>
      </dgm:t>
    </dgm:pt>
    <dgm:pt modelId="{7CFF2696-D598-4406-A5EA-C888A88E9FAD}" type="parTrans" cxnId="{293A9827-2693-4C81-88F9-22817A9DF35E}">
      <dgm:prSet/>
      <dgm:spPr/>
      <dgm:t>
        <a:bodyPr/>
        <a:lstStyle/>
        <a:p>
          <a:endParaRPr lang="en-GB"/>
        </a:p>
      </dgm:t>
    </dgm:pt>
    <dgm:pt modelId="{BF6821DC-E8FC-47DB-A927-3EDCBA3D4A77}" type="sibTrans" cxnId="{293A9827-2693-4C81-88F9-22817A9DF35E}">
      <dgm:prSet/>
      <dgm:spPr/>
      <dgm:t>
        <a:bodyPr/>
        <a:lstStyle/>
        <a:p>
          <a:endParaRPr lang="en-GB"/>
        </a:p>
      </dgm:t>
    </dgm:pt>
    <dgm:pt modelId="{2CB3ACBE-FD53-4DAF-A5E4-52FDB5012061}" type="pres">
      <dgm:prSet presAssocID="{231AAD6A-1937-4F20-9AB6-128B09E71BC7}" presName="Name0" presStyleCnt="0">
        <dgm:presLayoutVars>
          <dgm:dir/>
          <dgm:resizeHandles val="exact"/>
        </dgm:presLayoutVars>
      </dgm:prSet>
      <dgm:spPr/>
    </dgm:pt>
    <dgm:pt modelId="{2A802684-E39D-410B-86D3-F2266BF10D80}" type="pres">
      <dgm:prSet presAssocID="{259AA19A-24D3-43C5-85E9-E60F1DCEEE9B}" presName="node" presStyleLbl="node1" presStyleIdx="0" presStyleCnt="4">
        <dgm:presLayoutVars>
          <dgm:bulletEnabled val="1"/>
        </dgm:presLayoutVars>
      </dgm:prSet>
      <dgm:spPr/>
    </dgm:pt>
    <dgm:pt modelId="{3BC8B70B-F566-4EDD-B9AB-B4A54ED7D3CE}" type="pres">
      <dgm:prSet presAssocID="{3F1F15A1-5C7E-4144-8458-DF6CCAA9704B}" presName="sibTrans" presStyleLbl="sibTrans1D1" presStyleIdx="0" presStyleCnt="3"/>
      <dgm:spPr/>
    </dgm:pt>
    <dgm:pt modelId="{6FB5D836-9CF8-4DDA-A4C4-E44864C174AB}" type="pres">
      <dgm:prSet presAssocID="{3F1F15A1-5C7E-4144-8458-DF6CCAA9704B}" presName="connectorText" presStyleLbl="sibTrans1D1" presStyleIdx="0" presStyleCnt="3"/>
      <dgm:spPr/>
    </dgm:pt>
    <dgm:pt modelId="{6DE45BCC-181F-4BB9-A45A-5BDCE8990320}" type="pres">
      <dgm:prSet presAssocID="{3342216B-28B6-4184-8F08-DE870DD02E1D}" presName="node" presStyleLbl="node1" presStyleIdx="1" presStyleCnt="4">
        <dgm:presLayoutVars>
          <dgm:bulletEnabled val="1"/>
        </dgm:presLayoutVars>
      </dgm:prSet>
      <dgm:spPr/>
    </dgm:pt>
    <dgm:pt modelId="{C1890C46-6810-48E0-A82B-80234007FE71}" type="pres">
      <dgm:prSet presAssocID="{671A87D8-489B-4D60-A3D8-7EEA922BCB07}" presName="sibTrans" presStyleLbl="sibTrans1D1" presStyleIdx="1" presStyleCnt="3"/>
      <dgm:spPr/>
    </dgm:pt>
    <dgm:pt modelId="{FFF30511-9C68-4800-9D86-211C76E685DA}" type="pres">
      <dgm:prSet presAssocID="{671A87D8-489B-4D60-A3D8-7EEA922BCB07}" presName="connectorText" presStyleLbl="sibTrans1D1" presStyleIdx="1" presStyleCnt="3"/>
      <dgm:spPr/>
    </dgm:pt>
    <dgm:pt modelId="{51A78ACC-9103-4106-8280-0F29AC6B6BA1}" type="pres">
      <dgm:prSet presAssocID="{A5DEE555-6216-434B-9341-A20E1A393D97}" presName="node" presStyleLbl="node1" presStyleIdx="2" presStyleCnt="4">
        <dgm:presLayoutVars>
          <dgm:bulletEnabled val="1"/>
        </dgm:presLayoutVars>
      </dgm:prSet>
      <dgm:spPr/>
    </dgm:pt>
    <dgm:pt modelId="{3F34DBC0-BB66-40FE-A25F-6959D4C4F800}" type="pres">
      <dgm:prSet presAssocID="{B452EBF7-96AC-4514-886E-1EE7FDF6BB4C}" presName="sibTrans" presStyleLbl="sibTrans1D1" presStyleIdx="2" presStyleCnt="3"/>
      <dgm:spPr/>
    </dgm:pt>
    <dgm:pt modelId="{3C547262-59A5-45B4-9D31-B2AE4F16E6FE}" type="pres">
      <dgm:prSet presAssocID="{B452EBF7-96AC-4514-886E-1EE7FDF6BB4C}" presName="connectorText" presStyleLbl="sibTrans1D1" presStyleIdx="2" presStyleCnt="3"/>
      <dgm:spPr/>
    </dgm:pt>
    <dgm:pt modelId="{BBD97F97-7D48-425A-BF90-135B50E02CA3}" type="pres">
      <dgm:prSet presAssocID="{4D727148-258D-46BA-9951-19F5EB35D258}" presName="node" presStyleLbl="node1" presStyleIdx="3" presStyleCnt="4">
        <dgm:presLayoutVars>
          <dgm:bulletEnabled val="1"/>
        </dgm:presLayoutVars>
      </dgm:prSet>
      <dgm:spPr/>
    </dgm:pt>
  </dgm:ptLst>
  <dgm:cxnLst>
    <dgm:cxn modelId="{4B7D2503-F4EC-40E9-A942-202A05BD943B}" type="presOf" srcId="{4D727148-258D-46BA-9951-19F5EB35D258}" destId="{BBD97F97-7D48-425A-BF90-135B50E02CA3}" srcOrd="0" destOrd="0" presId="urn:microsoft.com/office/officeart/2005/8/layout/bProcess3"/>
    <dgm:cxn modelId="{293A9827-2693-4C81-88F9-22817A9DF35E}" srcId="{231AAD6A-1937-4F20-9AB6-128B09E71BC7}" destId="{4D727148-258D-46BA-9951-19F5EB35D258}" srcOrd="3" destOrd="0" parTransId="{7CFF2696-D598-4406-A5EA-C888A88E9FAD}" sibTransId="{BF6821DC-E8FC-47DB-A927-3EDCBA3D4A77}"/>
    <dgm:cxn modelId="{8C007632-6E37-4707-B0AE-30D2ABC81F28}" srcId="{231AAD6A-1937-4F20-9AB6-128B09E71BC7}" destId="{A5DEE555-6216-434B-9341-A20E1A393D97}" srcOrd="2" destOrd="0" parTransId="{C6852D93-5327-4C2F-91D9-C774A4043A51}" sibTransId="{B452EBF7-96AC-4514-886E-1EE7FDF6BB4C}"/>
    <dgm:cxn modelId="{66DFEA3C-99E7-4520-AF65-569C84366470}" type="presOf" srcId="{3F1F15A1-5C7E-4144-8458-DF6CCAA9704B}" destId="{6FB5D836-9CF8-4DDA-A4C4-E44864C174AB}" srcOrd="1" destOrd="0" presId="urn:microsoft.com/office/officeart/2005/8/layout/bProcess3"/>
    <dgm:cxn modelId="{F48F0567-D5BD-466B-A669-B360F697BD6D}" type="presOf" srcId="{B452EBF7-96AC-4514-886E-1EE7FDF6BB4C}" destId="{3C547262-59A5-45B4-9D31-B2AE4F16E6FE}" srcOrd="1" destOrd="0" presId="urn:microsoft.com/office/officeart/2005/8/layout/bProcess3"/>
    <dgm:cxn modelId="{0A49C548-E69A-40AF-9C64-22DED8EC0DE4}" type="presOf" srcId="{671A87D8-489B-4D60-A3D8-7EEA922BCB07}" destId="{FFF30511-9C68-4800-9D86-211C76E685DA}" srcOrd="1" destOrd="0" presId="urn:microsoft.com/office/officeart/2005/8/layout/bProcess3"/>
    <dgm:cxn modelId="{FFC5104C-E546-4676-8781-47D538D3EBB8}" srcId="{231AAD6A-1937-4F20-9AB6-128B09E71BC7}" destId="{259AA19A-24D3-43C5-85E9-E60F1DCEEE9B}" srcOrd="0" destOrd="0" parTransId="{8F652D2C-2765-45F6-8B9C-C3F8E4C39815}" sibTransId="{3F1F15A1-5C7E-4144-8458-DF6CCAA9704B}"/>
    <dgm:cxn modelId="{D372767F-7B56-4379-8449-B4A4E72D3CCF}" type="presOf" srcId="{671A87D8-489B-4D60-A3D8-7EEA922BCB07}" destId="{C1890C46-6810-48E0-A82B-80234007FE71}" srcOrd="0" destOrd="0" presId="urn:microsoft.com/office/officeart/2005/8/layout/bProcess3"/>
    <dgm:cxn modelId="{E529A4AB-4999-41E2-9CB4-9BEAB4F525EF}" type="presOf" srcId="{231AAD6A-1937-4F20-9AB6-128B09E71BC7}" destId="{2CB3ACBE-FD53-4DAF-A5E4-52FDB5012061}" srcOrd="0" destOrd="0" presId="urn:microsoft.com/office/officeart/2005/8/layout/bProcess3"/>
    <dgm:cxn modelId="{CEB024C3-31C4-4995-988C-2D55C7E95079}" srcId="{231AAD6A-1937-4F20-9AB6-128B09E71BC7}" destId="{3342216B-28B6-4184-8F08-DE870DD02E1D}" srcOrd="1" destOrd="0" parTransId="{C1025864-B914-4869-8FA3-3D575BC7BA6B}" sibTransId="{671A87D8-489B-4D60-A3D8-7EEA922BCB07}"/>
    <dgm:cxn modelId="{3E81A1C7-813C-4DC2-B039-6D091CBA9DC5}" type="presOf" srcId="{B452EBF7-96AC-4514-886E-1EE7FDF6BB4C}" destId="{3F34DBC0-BB66-40FE-A25F-6959D4C4F800}" srcOrd="0" destOrd="0" presId="urn:microsoft.com/office/officeart/2005/8/layout/bProcess3"/>
    <dgm:cxn modelId="{F0D86BCC-0B56-4428-89BD-388F443CA84A}" type="presOf" srcId="{A5DEE555-6216-434B-9341-A20E1A393D97}" destId="{51A78ACC-9103-4106-8280-0F29AC6B6BA1}" srcOrd="0" destOrd="0" presId="urn:microsoft.com/office/officeart/2005/8/layout/bProcess3"/>
    <dgm:cxn modelId="{AC3F6CD3-37CE-4B5D-9CAE-52750809E0B8}" type="presOf" srcId="{3342216B-28B6-4184-8F08-DE870DD02E1D}" destId="{6DE45BCC-181F-4BB9-A45A-5BDCE8990320}" srcOrd="0" destOrd="0" presId="urn:microsoft.com/office/officeart/2005/8/layout/bProcess3"/>
    <dgm:cxn modelId="{18FF5FDD-CCD5-4085-87C2-431C10E7A709}" type="presOf" srcId="{259AA19A-24D3-43C5-85E9-E60F1DCEEE9B}" destId="{2A802684-E39D-410B-86D3-F2266BF10D80}" srcOrd="0" destOrd="0" presId="urn:microsoft.com/office/officeart/2005/8/layout/bProcess3"/>
    <dgm:cxn modelId="{0295A8E7-C001-4817-BB3D-1491B30BFDFF}" type="presOf" srcId="{3F1F15A1-5C7E-4144-8458-DF6CCAA9704B}" destId="{3BC8B70B-F566-4EDD-B9AB-B4A54ED7D3CE}" srcOrd="0" destOrd="0" presId="urn:microsoft.com/office/officeart/2005/8/layout/bProcess3"/>
    <dgm:cxn modelId="{E5E30805-0D3E-439F-806D-7DC90FE10011}" type="presParOf" srcId="{2CB3ACBE-FD53-4DAF-A5E4-52FDB5012061}" destId="{2A802684-E39D-410B-86D3-F2266BF10D80}" srcOrd="0" destOrd="0" presId="urn:microsoft.com/office/officeart/2005/8/layout/bProcess3"/>
    <dgm:cxn modelId="{03C416A4-22D1-4B2D-BE50-05D438597B9D}" type="presParOf" srcId="{2CB3ACBE-FD53-4DAF-A5E4-52FDB5012061}" destId="{3BC8B70B-F566-4EDD-B9AB-B4A54ED7D3CE}" srcOrd="1" destOrd="0" presId="urn:microsoft.com/office/officeart/2005/8/layout/bProcess3"/>
    <dgm:cxn modelId="{3D7F1E66-10C2-41F9-A807-6FA0A7398431}" type="presParOf" srcId="{3BC8B70B-F566-4EDD-B9AB-B4A54ED7D3CE}" destId="{6FB5D836-9CF8-4DDA-A4C4-E44864C174AB}" srcOrd="0" destOrd="0" presId="urn:microsoft.com/office/officeart/2005/8/layout/bProcess3"/>
    <dgm:cxn modelId="{978829FB-7B9F-48A7-8564-C8EEFBD208DC}" type="presParOf" srcId="{2CB3ACBE-FD53-4DAF-A5E4-52FDB5012061}" destId="{6DE45BCC-181F-4BB9-A45A-5BDCE8990320}" srcOrd="2" destOrd="0" presId="urn:microsoft.com/office/officeart/2005/8/layout/bProcess3"/>
    <dgm:cxn modelId="{EA3D25CD-2863-4286-BC8B-94608EB0C8AE}" type="presParOf" srcId="{2CB3ACBE-FD53-4DAF-A5E4-52FDB5012061}" destId="{C1890C46-6810-48E0-A82B-80234007FE71}" srcOrd="3" destOrd="0" presId="urn:microsoft.com/office/officeart/2005/8/layout/bProcess3"/>
    <dgm:cxn modelId="{EBEBE7B6-28EC-40B1-BCB1-CA824622ADC8}" type="presParOf" srcId="{C1890C46-6810-48E0-A82B-80234007FE71}" destId="{FFF30511-9C68-4800-9D86-211C76E685DA}" srcOrd="0" destOrd="0" presId="urn:microsoft.com/office/officeart/2005/8/layout/bProcess3"/>
    <dgm:cxn modelId="{8AF7DF93-9D54-444F-90B7-FCD921751AE8}" type="presParOf" srcId="{2CB3ACBE-FD53-4DAF-A5E4-52FDB5012061}" destId="{51A78ACC-9103-4106-8280-0F29AC6B6BA1}" srcOrd="4" destOrd="0" presId="urn:microsoft.com/office/officeart/2005/8/layout/bProcess3"/>
    <dgm:cxn modelId="{36EBAD57-C5F3-42C7-B507-3DD6CF02FAC7}" type="presParOf" srcId="{2CB3ACBE-FD53-4DAF-A5E4-52FDB5012061}" destId="{3F34DBC0-BB66-40FE-A25F-6959D4C4F800}" srcOrd="5" destOrd="0" presId="urn:microsoft.com/office/officeart/2005/8/layout/bProcess3"/>
    <dgm:cxn modelId="{AED501B3-A5B1-408F-B874-579259C8C45B}" type="presParOf" srcId="{3F34DBC0-BB66-40FE-A25F-6959D4C4F800}" destId="{3C547262-59A5-45B4-9D31-B2AE4F16E6FE}" srcOrd="0" destOrd="0" presId="urn:microsoft.com/office/officeart/2005/8/layout/bProcess3"/>
    <dgm:cxn modelId="{5A533677-9F4E-405F-9B18-4D4D4D6DEFDB}" type="presParOf" srcId="{2CB3ACBE-FD53-4DAF-A5E4-52FDB5012061}" destId="{BBD97F97-7D48-425A-BF90-135B50E02CA3}" srcOrd="6"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3BDC9F-CD95-49BE-9C79-415A27C14DED}"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634E8DB6-83E9-45D4-B00F-319E7E64CBAD}">
      <dgm:prSet phldrT="[Text]"/>
      <dgm:spPr/>
      <dgm:t>
        <a:bodyPr/>
        <a:lstStyle/>
        <a:p>
          <a:r>
            <a:rPr lang="en-GB" dirty="0"/>
            <a:t>.get was used to get information from a Wikipedia page containing multiple table with launch data.</a:t>
          </a:r>
        </a:p>
      </dgm:t>
    </dgm:pt>
    <dgm:pt modelId="{952F6A6E-02F7-4A7B-A1AB-E3BD6AADF583}" type="parTrans" cxnId="{B50E1018-386F-4E5E-AA96-6159DC420C97}">
      <dgm:prSet/>
      <dgm:spPr/>
      <dgm:t>
        <a:bodyPr/>
        <a:lstStyle/>
        <a:p>
          <a:endParaRPr lang="en-GB"/>
        </a:p>
      </dgm:t>
    </dgm:pt>
    <dgm:pt modelId="{09BA4578-561C-4AE6-8EE7-68F87A3E8A03}" type="sibTrans" cxnId="{B50E1018-386F-4E5E-AA96-6159DC420C97}">
      <dgm:prSet/>
      <dgm:spPr/>
      <dgm:t>
        <a:bodyPr/>
        <a:lstStyle/>
        <a:p>
          <a:endParaRPr lang="en-GB"/>
        </a:p>
      </dgm:t>
    </dgm:pt>
    <dgm:pt modelId="{CDD27985-D5B9-4238-A619-1BFFEE0225D5}">
      <dgm:prSet phldrT="[Text]"/>
      <dgm:spPr/>
      <dgm:t>
        <a:bodyPr/>
        <a:lstStyle/>
        <a:p>
          <a:r>
            <a:rPr lang="en-GB" dirty="0" err="1"/>
            <a:t>BeautifulSoup</a:t>
          </a:r>
          <a:r>
            <a:rPr lang="en-GB" dirty="0"/>
            <a:t> object was created, title data extracted followed by </a:t>
          </a:r>
          <a:r>
            <a:rPr lang="en-GB" dirty="0" err="1"/>
            <a:t>find_all</a:t>
          </a:r>
          <a:r>
            <a:rPr lang="en-GB" dirty="0"/>
            <a:t> tables.</a:t>
          </a:r>
        </a:p>
      </dgm:t>
    </dgm:pt>
    <dgm:pt modelId="{DAF361D4-5C52-4D5D-ACA3-F4EDF558D517}" type="parTrans" cxnId="{ACBC5784-13CC-4D3A-AC19-0E8AA77E0560}">
      <dgm:prSet/>
      <dgm:spPr/>
      <dgm:t>
        <a:bodyPr/>
        <a:lstStyle/>
        <a:p>
          <a:endParaRPr lang="en-GB"/>
        </a:p>
      </dgm:t>
    </dgm:pt>
    <dgm:pt modelId="{D53D2E8E-4C5D-43BC-B714-601156B32057}" type="sibTrans" cxnId="{ACBC5784-13CC-4D3A-AC19-0E8AA77E0560}">
      <dgm:prSet/>
      <dgm:spPr/>
      <dgm:t>
        <a:bodyPr/>
        <a:lstStyle/>
        <a:p>
          <a:endParaRPr lang="en-GB"/>
        </a:p>
      </dgm:t>
    </dgm:pt>
    <dgm:pt modelId="{C0A7273B-DF63-4552-878B-D420FADFAAD9}">
      <dgm:prSet phldrT="[Text]"/>
      <dgm:spPr/>
      <dgm:t>
        <a:bodyPr/>
        <a:lstStyle/>
        <a:p>
          <a:r>
            <a:rPr lang="en-GB" dirty="0"/>
            <a:t>Column headers were extracted form the third table with a pre made function.</a:t>
          </a:r>
        </a:p>
      </dgm:t>
    </dgm:pt>
    <dgm:pt modelId="{2F45EC87-DD8D-479A-8FC8-7F75DCD7A2C2}" type="parTrans" cxnId="{A6269D26-3341-43E3-A4C2-AA5E34187DA3}">
      <dgm:prSet/>
      <dgm:spPr/>
      <dgm:t>
        <a:bodyPr/>
        <a:lstStyle/>
        <a:p>
          <a:endParaRPr lang="en-GB"/>
        </a:p>
      </dgm:t>
    </dgm:pt>
    <dgm:pt modelId="{1385D520-5C3F-411A-9AA7-646ECDF5CFD6}" type="sibTrans" cxnId="{A6269D26-3341-43E3-A4C2-AA5E34187DA3}">
      <dgm:prSet/>
      <dgm:spPr/>
      <dgm:t>
        <a:bodyPr/>
        <a:lstStyle/>
        <a:p>
          <a:endParaRPr lang="en-GB"/>
        </a:p>
      </dgm:t>
    </dgm:pt>
    <dgm:pt modelId="{008AD698-55FE-42B0-938E-0CDECB7811EC}">
      <dgm:prSet phldrT="[Text]"/>
      <dgm:spPr/>
      <dgm:t>
        <a:bodyPr/>
        <a:lstStyle/>
        <a:p>
          <a:r>
            <a:rPr lang="en-GB" dirty="0"/>
            <a:t>An empty dictionary was created to capture the data which was then filled by applying the pre made functions inside a delightful series of for loops and if else statements.</a:t>
          </a:r>
        </a:p>
      </dgm:t>
    </dgm:pt>
    <dgm:pt modelId="{3CBAAD0A-F133-4059-B6B0-6F9C23FB3903}" type="parTrans" cxnId="{2B9DFED7-A682-42A2-AD2C-EB4390CBA7BE}">
      <dgm:prSet/>
      <dgm:spPr/>
      <dgm:t>
        <a:bodyPr/>
        <a:lstStyle/>
        <a:p>
          <a:endParaRPr lang="en-GB"/>
        </a:p>
      </dgm:t>
    </dgm:pt>
    <dgm:pt modelId="{338CD905-BBFF-4FCE-BB6D-B117A1C98CDD}" type="sibTrans" cxnId="{2B9DFED7-A682-42A2-AD2C-EB4390CBA7BE}">
      <dgm:prSet/>
      <dgm:spPr/>
      <dgm:t>
        <a:bodyPr/>
        <a:lstStyle/>
        <a:p>
          <a:endParaRPr lang="en-GB"/>
        </a:p>
      </dgm:t>
    </dgm:pt>
    <dgm:pt modelId="{D05F45BA-FABB-4243-943D-F04FD29204A4}">
      <dgm:prSet phldrT="[Text]"/>
      <dgm:spPr/>
      <dgm:t>
        <a:bodyPr/>
        <a:lstStyle/>
        <a:p>
          <a:r>
            <a:rPr lang="en-GB" dirty="0"/>
            <a:t>Finaly the dictionary was converted to a DF.</a:t>
          </a:r>
        </a:p>
      </dgm:t>
    </dgm:pt>
    <dgm:pt modelId="{1B765779-C706-43CB-9DB1-F36B461F04BE}" type="parTrans" cxnId="{10912591-764D-409E-880B-B872ECF1ADB2}">
      <dgm:prSet/>
      <dgm:spPr/>
      <dgm:t>
        <a:bodyPr/>
        <a:lstStyle/>
        <a:p>
          <a:endParaRPr lang="en-GB"/>
        </a:p>
      </dgm:t>
    </dgm:pt>
    <dgm:pt modelId="{4023310F-AA7C-4236-8077-DE29DE4AA568}" type="sibTrans" cxnId="{10912591-764D-409E-880B-B872ECF1ADB2}">
      <dgm:prSet/>
      <dgm:spPr/>
      <dgm:t>
        <a:bodyPr/>
        <a:lstStyle/>
        <a:p>
          <a:endParaRPr lang="en-GB"/>
        </a:p>
      </dgm:t>
    </dgm:pt>
    <dgm:pt modelId="{D7BBC074-E999-458A-8419-867B0229D5AC}" type="pres">
      <dgm:prSet presAssocID="{C53BDC9F-CD95-49BE-9C79-415A27C14DED}" presName="Name0" presStyleCnt="0">
        <dgm:presLayoutVars>
          <dgm:dir/>
          <dgm:resizeHandles val="exact"/>
        </dgm:presLayoutVars>
      </dgm:prSet>
      <dgm:spPr/>
    </dgm:pt>
    <dgm:pt modelId="{E2DDD9AC-492C-4246-AE4B-A3170DC65361}" type="pres">
      <dgm:prSet presAssocID="{634E8DB6-83E9-45D4-B00F-319E7E64CBAD}" presName="node" presStyleLbl="node1" presStyleIdx="0" presStyleCnt="5">
        <dgm:presLayoutVars>
          <dgm:bulletEnabled val="1"/>
        </dgm:presLayoutVars>
      </dgm:prSet>
      <dgm:spPr/>
    </dgm:pt>
    <dgm:pt modelId="{6CF9A7FB-7882-44EB-85BE-C415AC206E66}" type="pres">
      <dgm:prSet presAssocID="{09BA4578-561C-4AE6-8EE7-68F87A3E8A03}" presName="sibTrans" presStyleLbl="sibTrans1D1" presStyleIdx="0" presStyleCnt="4"/>
      <dgm:spPr/>
    </dgm:pt>
    <dgm:pt modelId="{BC0C9F77-A7B4-46C8-8E04-F68CC079FBAD}" type="pres">
      <dgm:prSet presAssocID="{09BA4578-561C-4AE6-8EE7-68F87A3E8A03}" presName="connectorText" presStyleLbl="sibTrans1D1" presStyleIdx="0" presStyleCnt="4"/>
      <dgm:spPr/>
    </dgm:pt>
    <dgm:pt modelId="{C06B204A-544F-45EA-AD85-2A97BEC8DBA5}" type="pres">
      <dgm:prSet presAssocID="{CDD27985-D5B9-4238-A619-1BFFEE0225D5}" presName="node" presStyleLbl="node1" presStyleIdx="1" presStyleCnt="5">
        <dgm:presLayoutVars>
          <dgm:bulletEnabled val="1"/>
        </dgm:presLayoutVars>
      </dgm:prSet>
      <dgm:spPr/>
    </dgm:pt>
    <dgm:pt modelId="{346191D4-8D5D-4CF4-939D-4EED4492F40B}" type="pres">
      <dgm:prSet presAssocID="{D53D2E8E-4C5D-43BC-B714-601156B32057}" presName="sibTrans" presStyleLbl="sibTrans1D1" presStyleIdx="1" presStyleCnt="4"/>
      <dgm:spPr/>
    </dgm:pt>
    <dgm:pt modelId="{DF7C22A7-1763-4EED-88B6-9574649D6A7D}" type="pres">
      <dgm:prSet presAssocID="{D53D2E8E-4C5D-43BC-B714-601156B32057}" presName="connectorText" presStyleLbl="sibTrans1D1" presStyleIdx="1" presStyleCnt="4"/>
      <dgm:spPr/>
    </dgm:pt>
    <dgm:pt modelId="{F8E7D780-F703-42FE-98BE-081D85B80F77}" type="pres">
      <dgm:prSet presAssocID="{C0A7273B-DF63-4552-878B-D420FADFAAD9}" presName="node" presStyleLbl="node1" presStyleIdx="2" presStyleCnt="5">
        <dgm:presLayoutVars>
          <dgm:bulletEnabled val="1"/>
        </dgm:presLayoutVars>
      </dgm:prSet>
      <dgm:spPr/>
    </dgm:pt>
    <dgm:pt modelId="{DA321423-A450-4A4D-BC54-D1479A79656B}" type="pres">
      <dgm:prSet presAssocID="{1385D520-5C3F-411A-9AA7-646ECDF5CFD6}" presName="sibTrans" presStyleLbl="sibTrans1D1" presStyleIdx="2" presStyleCnt="4"/>
      <dgm:spPr/>
    </dgm:pt>
    <dgm:pt modelId="{C4BBC80A-4A0F-4539-A428-1E889039F8B3}" type="pres">
      <dgm:prSet presAssocID="{1385D520-5C3F-411A-9AA7-646ECDF5CFD6}" presName="connectorText" presStyleLbl="sibTrans1D1" presStyleIdx="2" presStyleCnt="4"/>
      <dgm:spPr/>
    </dgm:pt>
    <dgm:pt modelId="{E656D500-CD9E-4A7D-B854-2488678E0A2C}" type="pres">
      <dgm:prSet presAssocID="{008AD698-55FE-42B0-938E-0CDECB7811EC}" presName="node" presStyleLbl="node1" presStyleIdx="3" presStyleCnt="5">
        <dgm:presLayoutVars>
          <dgm:bulletEnabled val="1"/>
        </dgm:presLayoutVars>
      </dgm:prSet>
      <dgm:spPr/>
    </dgm:pt>
    <dgm:pt modelId="{D9405530-9E26-4E9B-8761-9E9E236C10B2}" type="pres">
      <dgm:prSet presAssocID="{338CD905-BBFF-4FCE-BB6D-B117A1C98CDD}" presName="sibTrans" presStyleLbl="sibTrans1D1" presStyleIdx="3" presStyleCnt="4"/>
      <dgm:spPr/>
    </dgm:pt>
    <dgm:pt modelId="{09C49DBE-7CF2-41C8-A314-074CCCCBD6A8}" type="pres">
      <dgm:prSet presAssocID="{338CD905-BBFF-4FCE-BB6D-B117A1C98CDD}" presName="connectorText" presStyleLbl="sibTrans1D1" presStyleIdx="3" presStyleCnt="4"/>
      <dgm:spPr/>
    </dgm:pt>
    <dgm:pt modelId="{45EB801A-AC89-4AEC-8C51-D3A40BBEE725}" type="pres">
      <dgm:prSet presAssocID="{D05F45BA-FABB-4243-943D-F04FD29204A4}" presName="node" presStyleLbl="node1" presStyleIdx="4" presStyleCnt="5">
        <dgm:presLayoutVars>
          <dgm:bulletEnabled val="1"/>
        </dgm:presLayoutVars>
      </dgm:prSet>
      <dgm:spPr/>
    </dgm:pt>
  </dgm:ptLst>
  <dgm:cxnLst>
    <dgm:cxn modelId="{3B02E40B-CE43-4F2E-8EBF-338C4E212229}" type="presOf" srcId="{D53D2E8E-4C5D-43BC-B714-601156B32057}" destId="{346191D4-8D5D-4CF4-939D-4EED4492F40B}" srcOrd="0" destOrd="0" presId="urn:microsoft.com/office/officeart/2005/8/layout/bProcess3"/>
    <dgm:cxn modelId="{90BF9A10-7DE7-4C31-BD9D-F55200B0EED5}" type="presOf" srcId="{1385D520-5C3F-411A-9AA7-646ECDF5CFD6}" destId="{C4BBC80A-4A0F-4539-A428-1E889039F8B3}" srcOrd="1" destOrd="0" presId="urn:microsoft.com/office/officeart/2005/8/layout/bProcess3"/>
    <dgm:cxn modelId="{B50E1018-386F-4E5E-AA96-6159DC420C97}" srcId="{C53BDC9F-CD95-49BE-9C79-415A27C14DED}" destId="{634E8DB6-83E9-45D4-B00F-319E7E64CBAD}" srcOrd="0" destOrd="0" parTransId="{952F6A6E-02F7-4A7B-A1AB-E3BD6AADF583}" sibTransId="{09BA4578-561C-4AE6-8EE7-68F87A3E8A03}"/>
    <dgm:cxn modelId="{A6269D26-3341-43E3-A4C2-AA5E34187DA3}" srcId="{C53BDC9F-CD95-49BE-9C79-415A27C14DED}" destId="{C0A7273B-DF63-4552-878B-D420FADFAAD9}" srcOrd="2" destOrd="0" parTransId="{2F45EC87-DD8D-479A-8FC8-7F75DCD7A2C2}" sibTransId="{1385D520-5C3F-411A-9AA7-646ECDF5CFD6}"/>
    <dgm:cxn modelId="{B6C8F42A-CBD7-47EC-AFC1-548DF3226DCD}" type="presOf" srcId="{C0A7273B-DF63-4552-878B-D420FADFAAD9}" destId="{F8E7D780-F703-42FE-98BE-081D85B80F77}" srcOrd="0" destOrd="0" presId="urn:microsoft.com/office/officeart/2005/8/layout/bProcess3"/>
    <dgm:cxn modelId="{C4D65034-EACD-4A1C-AE87-4AA7AEF4D77C}" type="presOf" srcId="{338CD905-BBFF-4FCE-BB6D-B117A1C98CDD}" destId="{09C49DBE-7CF2-41C8-A314-074CCCCBD6A8}" srcOrd="1" destOrd="0" presId="urn:microsoft.com/office/officeart/2005/8/layout/bProcess3"/>
    <dgm:cxn modelId="{817B3E5D-B564-4F5B-8805-A755B93BD895}" type="presOf" srcId="{CDD27985-D5B9-4238-A619-1BFFEE0225D5}" destId="{C06B204A-544F-45EA-AD85-2A97BEC8DBA5}" srcOrd="0" destOrd="0" presId="urn:microsoft.com/office/officeart/2005/8/layout/bProcess3"/>
    <dgm:cxn modelId="{475DF045-74C0-47EF-BEE7-38C1DE6AA235}" type="presOf" srcId="{008AD698-55FE-42B0-938E-0CDECB7811EC}" destId="{E656D500-CD9E-4A7D-B854-2488678E0A2C}" srcOrd="0" destOrd="0" presId="urn:microsoft.com/office/officeart/2005/8/layout/bProcess3"/>
    <dgm:cxn modelId="{C9446178-F52C-4A8B-B57D-AD954F5AF6B0}" type="presOf" srcId="{09BA4578-561C-4AE6-8EE7-68F87A3E8A03}" destId="{6CF9A7FB-7882-44EB-85BE-C415AC206E66}" srcOrd="0" destOrd="0" presId="urn:microsoft.com/office/officeart/2005/8/layout/bProcess3"/>
    <dgm:cxn modelId="{ACBC5784-13CC-4D3A-AC19-0E8AA77E0560}" srcId="{C53BDC9F-CD95-49BE-9C79-415A27C14DED}" destId="{CDD27985-D5B9-4238-A619-1BFFEE0225D5}" srcOrd="1" destOrd="0" parTransId="{DAF361D4-5C52-4D5D-ACA3-F4EDF558D517}" sibTransId="{D53D2E8E-4C5D-43BC-B714-601156B32057}"/>
    <dgm:cxn modelId="{EB471188-F799-4AF2-A384-4A439987E4E2}" type="presOf" srcId="{1385D520-5C3F-411A-9AA7-646ECDF5CFD6}" destId="{DA321423-A450-4A4D-BC54-D1479A79656B}" srcOrd="0" destOrd="0" presId="urn:microsoft.com/office/officeart/2005/8/layout/bProcess3"/>
    <dgm:cxn modelId="{10912591-764D-409E-880B-B872ECF1ADB2}" srcId="{C53BDC9F-CD95-49BE-9C79-415A27C14DED}" destId="{D05F45BA-FABB-4243-943D-F04FD29204A4}" srcOrd="4" destOrd="0" parTransId="{1B765779-C706-43CB-9DB1-F36B461F04BE}" sibTransId="{4023310F-AA7C-4236-8077-DE29DE4AA568}"/>
    <dgm:cxn modelId="{F2BAF396-EC31-44D9-8B31-8739B31F410D}" type="presOf" srcId="{D53D2E8E-4C5D-43BC-B714-601156B32057}" destId="{DF7C22A7-1763-4EED-88B6-9574649D6A7D}" srcOrd="1" destOrd="0" presId="urn:microsoft.com/office/officeart/2005/8/layout/bProcess3"/>
    <dgm:cxn modelId="{5E17D3A8-C03A-4763-AD6F-41C3441E484F}" type="presOf" srcId="{338CD905-BBFF-4FCE-BB6D-B117A1C98CDD}" destId="{D9405530-9E26-4E9B-8761-9E9E236C10B2}" srcOrd="0" destOrd="0" presId="urn:microsoft.com/office/officeart/2005/8/layout/bProcess3"/>
    <dgm:cxn modelId="{AB137FBD-D079-43ED-AD07-34380785D904}" type="presOf" srcId="{09BA4578-561C-4AE6-8EE7-68F87A3E8A03}" destId="{BC0C9F77-A7B4-46C8-8E04-F68CC079FBAD}" srcOrd="1" destOrd="0" presId="urn:microsoft.com/office/officeart/2005/8/layout/bProcess3"/>
    <dgm:cxn modelId="{2B9DFED7-A682-42A2-AD2C-EB4390CBA7BE}" srcId="{C53BDC9F-CD95-49BE-9C79-415A27C14DED}" destId="{008AD698-55FE-42B0-938E-0CDECB7811EC}" srcOrd="3" destOrd="0" parTransId="{3CBAAD0A-F133-4059-B6B0-6F9C23FB3903}" sibTransId="{338CD905-BBFF-4FCE-BB6D-B117A1C98CDD}"/>
    <dgm:cxn modelId="{45C630DE-B2DE-414E-89C8-609D510DBE2F}" type="presOf" srcId="{634E8DB6-83E9-45D4-B00F-319E7E64CBAD}" destId="{E2DDD9AC-492C-4246-AE4B-A3170DC65361}" srcOrd="0" destOrd="0" presId="urn:microsoft.com/office/officeart/2005/8/layout/bProcess3"/>
    <dgm:cxn modelId="{7389E9F3-202D-48FB-9049-31AD25997EB0}" type="presOf" srcId="{D05F45BA-FABB-4243-943D-F04FD29204A4}" destId="{45EB801A-AC89-4AEC-8C51-D3A40BBEE725}" srcOrd="0" destOrd="0" presId="urn:microsoft.com/office/officeart/2005/8/layout/bProcess3"/>
    <dgm:cxn modelId="{B7FE95FC-159D-44A0-9EA8-BC29B4DFFFC8}" type="presOf" srcId="{C53BDC9F-CD95-49BE-9C79-415A27C14DED}" destId="{D7BBC074-E999-458A-8419-867B0229D5AC}" srcOrd="0" destOrd="0" presId="urn:microsoft.com/office/officeart/2005/8/layout/bProcess3"/>
    <dgm:cxn modelId="{597CE2DD-526A-431D-AB6C-D7BF0B5CDA60}" type="presParOf" srcId="{D7BBC074-E999-458A-8419-867B0229D5AC}" destId="{E2DDD9AC-492C-4246-AE4B-A3170DC65361}" srcOrd="0" destOrd="0" presId="urn:microsoft.com/office/officeart/2005/8/layout/bProcess3"/>
    <dgm:cxn modelId="{C7677E0C-DA0E-4032-B70F-ED48D4C52407}" type="presParOf" srcId="{D7BBC074-E999-458A-8419-867B0229D5AC}" destId="{6CF9A7FB-7882-44EB-85BE-C415AC206E66}" srcOrd="1" destOrd="0" presId="urn:microsoft.com/office/officeart/2005/8/layout/bProcess3"/>
    <dgm:cxn modelId="{7474BEBD-4027-412B-AD3A-100BA62165EE}" type="presParOf" srcId="{6CF9A7FB-7882-44EB-85BE-C415AC206E66}" destId="{BC0C9F77-A7B4-46C8-8E04-F68CC079FBAD}" srcOrd="0" destOrd="0" presId="urn:microsoft.com/office/officeart/2005/8/layout/bProcess3"/>
    <dgm:cxn modelId="{E865E56F-D3E7-4BEB-A7EE-90463A5E273E}" type="presParOf" srcId="{D7BBC074-E999-458A-8419-867B0229D5AC}" destId="{C06B204A-544F-45EA-AD85-2A97BEC8DBA5}" srcOrd="2" destOrd="0" presId="urn:microsoft.com/office/officeart/2005/8/layout/bProcess3"/>
    <dgm:cxn modelId="{ABD4A4E5-D455-488F-ACFC-E17B0027EFBF}" type="presParOf" srcId="{D7BBC074-E999-458A-8419-867B0229D5AC}" destId="{346191D4-8D5D-4CF4-939D-4EED4492F40B}" srcOrd="3" destOrd="0" presId="urn:microsoft.com/office/officeart/2005/8/layout/bProcess3"/>
    <dgm:cxn modelId="{CEFC2CA0-B375-4EAD-924B-2930A2A65F10}" type="presParOf" srcId="{346191D4-8D5D-4CF4-939D-4EED4492F40B}" destId="{DF7C22A7-1763-4EED-88B6-9574649D6A7D}" srcOrd="0" destOrd="0" presId="urn:microsoft.com/office/officeart/2005/8/layout/bProcess3"/>
    <dgm:cxn modelId="{61A7CFEF-40A5-47D7-8430-247EF384AE6A}" type="presParOf" srcId="{D7BBC074-E999-458A-8419-867B0229D5AC}" destId="{F8E7D780-F703-42FE-98BE-081D85B80F77}" srcOrd="4" destOrd="0" presId="urn:microsoft.com/office/officeart/2005/8/layout/bProcess3"/>
    <dgm:cxn modelId="{89C09B0E-BC89-4E3A-9695-DEDDF359C74B}" type="presParOf" srcId="{D7BBC074-E999-458A-8419-867B0229D5AC}" destId="{DA321423-A450-4A4D-BC54-D1479A79656B}" srcOrd="5" destOrd="0" presId="urn:microsoft.com/office/officeart/2005/8/layout/bProcess3"/>
    <dgm:cxn modelId="{47A17EE6-A107-4CE4-89B2-425455032201}" type="presParOf" srcId="{DA321423-A450-4A4D-BC54-D1479A79656B}" destId="{C4BBC80A-4A0F-4539-A428-1E889039F8B3}" srcOrd="0" destOrd="0" presId="urn:microsoft.com/office/officeart/2005/8/layout/bProcess3"/>
    <dgm:cxn modelId="{C525FB8D-9CC4-4B6E-8F6D-7B5443FFFB67}" type="presParOf" srcId="{D7BBC074-E999-458A-8419-867B0229D5AC}" destId="{E656D500-CD9E-4A7D-B854-2488678E0A2C}" srcOrd="6" destOrd="0" presId="urn:microsoft.com/office/officeart/2005/8/layout/bProcess3"/>
    <dgm:cxn modelId="{2CAB4364-299B-447D-AE7A-488ECD312136}" type="presParOf" srcId="{D7BBC074-E999-458A-8419-867B0229D5AC}" destId="{D9405530-9E26-4E9B-8761-9E9E236C10B2}" srcOrd="7" destOrd="0" presId="urn:microsoft.com/office/officeart/2005/8/layout/bProcess3"/>
    <dgm:cxn modelId="{E4DC115B-5190-417F-B806-90697B3011EC}" type="presParOf" srcId="{D9405530-9E26-4E9B-8761-9E9E236C10B2}" destId="{09C49DBE-7CF2-41C8-A314-074CCCCBD6A8}" srcOrd="0" destOrd="0" presId="urn:microsoft.com/office/officeart/2005/8/layout/bProcess3"/>
    <dgm:cxn modelId="{3B6873D5-FEFE-4D4D-91CB-88C56CB16B05}" type="presParOf" srcId="{D7BBC074-E999-458A-8419-867B0229D5AC}" destId="{45EB801A-AC89-4AEC-8C51-D3A40BBEE725}"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ACB004-0881-4E08-AB36-9BDC5325542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6D419B9F-072F-413F-A504-7B800F019955}">
      <dgm:prSet phldrT="[Text]"/>
      <dgm:spPr/>
      <dgm:t>
        <a:bodyPr/>
        <a:lstStyle/>
        <a:p>
          <a:r>
            <a:rPr lang="en-GB" dirty="0"/>
            <a:t>Data loaded from URL w/ fetch and read in as csv</a:t>
          </a:r>
        </a:p>
      </dgm:t>
    </dgm:pt>
    <dgm:pt modelId="{B07D2CD0-0106-4A49-A262-F87D3C5E0B0F}" type="parTrans" cxnId="{F92CC301-C910-4E66-B54A-BEB2C428A24E}">
      <dgm:prSet/>
      <dgm:spPr/>
      <dgm:t>
        <a:bodyPr/>
        <a:lstStyle/>
        <a:p>
          <a:endParaRPr lang="en-GB"/>
        </a:p>
      </dgm:t>
    </dgm:pt>
    <dgm:pt modelId="{EA0738BC-F8B5-4F11-9D73-80456F7AD86D}" type="sibTrans" cxnId="{F92CC301-C910-4E66-B54A-BEB2C428A24E}">
      <dgm:prSet/>
      <dgm:spPr/>
      <dgm:t>
        <a:bodyPr/>
        <a:lstStyle/>
        <a:p>
          <a:endParaRPr lang="en-GB"/>
        </a:p>
      </dgm:t>
    </dgm:pt>
    <dgm:pt modelId="{2A671FD7-C635-4DA6-B62C-07FE161C6048}">
      <dgm:prSet phldrT="[Text]"/>
      <dgm:spPr/>
      <dgm:t>
        <a:bodyPr/>
        <a:lstStyle/>
        <a:p>
          <a:r>
            <a:rPr lang="en-GB" dirty="0"/>
            <a:t>The % of null data points was calculated (Landing pad 28%) with .</a:t>
          </a:r>
          <a:r>
            <a:rPr lang="en-GB" dirty="0" err="1"/>
            <a:t>isnull</a:t>
          </a:r>
          <a:endParaRPr lang="en-GB" dirty="0"/>
        </a:p>
      </dgm:t>
    </dgm:pt>
    <dgm:pt modelId="{78334045-B945-4D3C-AEEC-DBDB91B9EA1B}" type="parTrans" cxnId="{B33A9CA5-F244-4095-8C13-646BB39570A7}">
      <dgm:prSet/>
      <dgm:spPr/>
      <dgm:t>
        <a:bodyPr/>
        <a:lstStyle/>
        <a:p>
          <a:endParaRPr lang="en-GB"/>
        </a:p>
      </dgm:t>
    </dgm:pt>
    <dgm:pt modelId="{2374D704-89D6-4EEC-B4A0-97F6699A4D73}" type="sibTrans" cxnId="{B33A9CA5-F244-4095-8C13-646BB39570A7}">
      <dgm:prSet/>
      <dgm:spPr/>
      <dgm:t>
        <a:bodyPr/>
        <a:lstStyle/>
        <a:p>
          <a:endParaRPr lang="en-GB"/>
        </a:p>
      </dgm:t>
    </dgm:pt>
    <dgm:pt modelId="{BAD0CD81-C8EE-45E7-A6B1-5919345F40B0}">
      <dgm:prSet phldrT="[Text]"/>
      <dgm:spPr/>
      <dgm:t>
        <a:bodyPr/>
        <a:lstStyle/>
        <a:p>
          <a:r>
            <a:rPr lang="en-GB" dirty="0"/>
            <a:t>Data types were determined with /</a:t>
          </a:r>
          <a:r>
            <a:rPr lang="en-GB" dirty="0" err="1"/>
            <a:t>dtypes</a:t>
          </a:r>
          <a:endParaRPr lang="en-GB" dirty="0"/>
        </a:p>
      </dgm:t>
    </dgm:pt>
    <dgm:pt modelId="{FD420F69-1A9C-412F-8B6E-AEF729B10413}" type="parTrans" cxnId="{D5B1B4CA-2985-4D36-A951-6B66D242B157}">
      <dgm:prSet/>
      <dgm:spPr/>
      <dgm:t>
        <a:bodyPr/>
        <a:lstStyle/>
        <a:p>
          <a:endParaRPr lang="en-GB"/>
        </a:p>
      </dgm:t>
    </dgm:pt>
    <dgm:pt modelId="{738154AD-51D8-4B3D-8414-7E110B503D96}" type="sibTrans" cxnId="{D5B1B4CA-2985-4D36-A951-6B66D242B157}">
      <dgm:prSet/>
      <dgm:spPr/>
      <dgm:t>
        <a:bodyPr/>
        <a:lstStyle/>
        <a:p>
          <a:endParaRPr lang="en-GB"/>
        </a:p>
      </dgm:t>
    </dgm:pt>
    <dgm:pt modelId="{DAEA213A-BA14-436F-9866-EE3C16B83F5A}">
      <dgm:prSet phldrT="[Text]"/>
      <dgm:spPr/>
      <dgm:t>
        <a:bodyPr/>
        <a:lstStyle/>
        <a:p>
          <a:r>
            <a:rPr lang="en-GB" dirty="0" err="1"/>
            <a:t>Value_counts</a:t>
          </a:r>
          <a:r>
            <a:rPr lang="en-GB" dirty="0"/>
            <a:t>() was used to determine the number  and occurrence of different launch sites and orbits.</a:t>
          </a:r>
        </a:p>
      </dgm:t>
    </dgm:pt>
    <dgm:pt modelId="{11EE61FF-C24F-475E-9D0C-A3822461D75F}" type="parTrans" cxnId="{0F24C8E5-DD27-45A9-8021-AB9B89D0B38E}">
      <dgm:prSet/>
      <dgm:spPr/>
      <dgm:t>
        <a:bodyPr/>
        <a:lstStyle/>
        <a:p>
          <a:endParaRPr lang="en-GB"/>
        </a:p>
      </dgm:t>
    </dgm:pt>
    <dgm:pt modelId="{F517F085-3262-41DA-85C0-BA8029CB64BA}" type="sibTrans" cxnId="{0F24C8E5-DD27-45A9-8021-AB9B89D0B38E}">
      <dgm:prSet/>
      <dgm:spPr/>
      <dgm:t>
        <a:bodyPr/>
        <a:lstStyle/>
        <a:p>
          <a:endParaRPr lang="en-GB"/>
        </a:p>
      </dgm:t>
    </dgm:pt>
    <dgm:pt modelId="{9BA7C832-A873-4033-8C25-D925C9DEA24D}">
      <dgm:prSet phldrT="[Text]"/>
      <dgm:spPr/>
      <dgm:t>
        <a:bodyPr/>
        <a:lstStyle/>
        <a:p>
          <a:r>
            <a:rPr lang="en-GB" dirty="0"/>
            <a:t>A new variable was created by applying </a:t>
          </a:r>
          <a:r>
            <a:rPr lang="en-GB" dirty="0" err="1"/>
            <a:t>value_counts</a:t>
          </a:r>
          <a:r>
            <a:rPr lang="en-GB" dirty="0"/>
            <a:t>() to the ‘outcome’ column, and from that a list of bad outcomes </a:t>
          </a:r>
        </a:p>
      </dgm:t>
    </dgm:pt>
    <dgm:pt modelId="{24C1158C-5199-4420-B77F-F632FD01A619}" type="parTrans" cxnId="{D91DA4F3-DA14-4193-B77C-43FB8F336BA3}">
      <dgm:prSet/>
      <dgm:spPr/>
      <dgm:t>
        <a:bodyPr/>
        <a:lstStyle/>
        <a:p>
          <a:endParaRPr lang="en-GB"/>
        </a:p>
      </dgm:t>
    </dgm:pt>
    <dgm:pt modelId="{D41E9EA2-5EA3-4285-853B-3788EAEB3D09}" type="sibTrans" cxnId="{D91DA4F3-DA14-4193-B77C-43FB8F336BA3}">
      <dgm:prSet/>
      <dgm:spPr/>
      <dgm:t>
        <a:bodyPr/>
        <a:lstStyle/>
        <a:p>
          <a:endParaRPr lang="en-GB"/>
        </a:p>
      </dgm:t>
    </dgm:pt>
    <dgm:pt modelId="{CA3F89EE-3055-43AE-A23E-CF7B9D906B0F}">
      <dgm:prSet phldrT="[Text]"/>
      <dgm:spPr/>
      <dgm:t>
        <a:bodyPr/>
        <a:lstStyle/>
        <a:p>
          <a:r>
            <a:rPr lang="en-GB" dirty="0"/>
            <a:t>A function was made to return either a 1 for Good </a:t>
          </a:r>
          <a:r>
            <a:rPr lang="en-GB" dirty="0" err="1"/>
            <a:t>outcomse</a:t>
          </a:r>
          <a:r>
            <a:rPr lang="en-GB" dirty="0"/>
            <a:t> and a 0 for bad outcomes, this function was applied to the Outcome column to create the Landing class column</a:t>
          </a:r>
        </a:p>
      </dgm:t>
    </dgm:pt>
    <dgm:pt modelId="{7E32DE05-9E11-4164-975D-174BC8DCAACA}" type="parTrans" cxnId="{42BCDE80-E0B2-4079-8368-4D33A277D84A}">
      <dgm:prSet/>
      <dgm:spPr/>
      <dgm:t>
        <a:bodyPr/>
        <a:lstStyle/>
        <a:p>
          <a:endParaRPr lang="en-GB"/>
        </a:p>
      </dgm:t>
    </dgm:pt>
    <dgm:pt modelId="{CD2C9B3C-D7A6-42A0-9A9B-8DADE7B459F0}" type="sibTrans" cxnId="{42BCDE80-E0B2-4079-8368-4D33A277D84A}">
      <dgm:prSet/>
      <dgm:spPr/>
      <dgm:t>
        <a:bodyPr/>
        <a:lstStyle/>
        <a:p>
          <a:endParaRPr lang="en-GB"/>
        </a:p>
      </dgm:t>
    </dgm:pt>
    <dgm:pt modelId="{D768354C-6945-4C15-875A-979DC94280CE}" type="pres">
      <dgm:prSet presAssocID="{A7ACB004-0881-4E08-AB36-9BDC5325542C}" presName="Name0" presStyleCnt="0">
        <dgm:presLayoutVars>
          <dgm:dir/>
          <dgm:resizeHandles val="exact"/>
        </dgm:presLayoutVars>
      </dgm:prSet>
      <dgm:spPr/>
    </dgm:pt>
    <dgm:pt modelId="{14468BF6-4CCC-47FA-AD07-F183E97DE214}" type="pres">
      <dgm:prSet presAssocID="{6D419B9F-072F-413F-A504-7B800F019955}" presName="node" presStyleLbl="node1" presStyleIdx="0" presStyleCnt="6">
        <dgm:presLayoutVars>
          <dgm:bulletEnabled val="1"/>
        </dgm:presLayoutVars>
      </dgm:prSet>
      <dgm:spPr/>
    </dgm:pt>
    <dgm:pt modelId="{B4481709-2F2C-410E-8BA8-8E3191F7D888}" type="pres">
      <dgm:prSet presAssocID="{EA0738BC-F8B5-4F11-9D73-80456F7AD86D}" presName="sibTrans" presStyleLbl="sibTrans1D1" presStyleIdx="0" presStyleCnt="5"/>
      <dgm:spPr/>
    </dgm:pt>
    <dgm:pt modelId="{47E6C2DB-0F69-4F01-8BAD-22BBD1584B01}" type="pres">
      <dgm:prSet presAssocID="{EA0738BC-F8B5-4F11-9D73-80456F7AD86D}" presName="connectorText" presStyleLbl="sibTrans1D1" presStyleIdx="0" presStyleCnt="5"/>
      <dgm:spPr/>
    </dgm:pt>
    <dgm:pt modelId="{9FB2EE67-8886-4C25-B90D-DFAC571096A7}" type="pres">
      <dgm:prSet presAssocID="{2A671FD7-C635-4DA6-B62C-07FE161C6048}" presName="node" presStyleLbl="node1" presStyleIdx="1" presStyleCnt="6">
        <dgm:presLayoutVars>
          <dgm:bulletEnabled val="1"/>
        </dgm:presLayoutVars>
      </dgm:prSet>
      <dgm:spPr/>
    </dgm:pt>
    <dgm:pt modelId="{8D67EC7E-D5F6-438A-B44D-A31F1AE6BFF6}" type="pres">
      <dgm:prSet presAssocID="{2374D704-89D6-4EEC-B4A0-97F6699A4D73}" presName="sibTrans" presStyleLbl="sibTrans1D1" presStyleIdx="1" presStyleCnt="5"/>
      <dgm:spPr/>
    </dgm:pt>
    <dgm:pt modelId="{1F1D8C66-9AFA-4549-B0D0-755114801B29}" type="pres">
      <dgm:prSet presAssocID="{2374D704-89D6-4EEC-B4A0-97F6699A4D73}" presName="connectorText" presStyleLbl="sibTrans1D1" presStyleIdx="1" presStyleCnt="5"/>
      <dgm:spPr/>
    </dgm:pt>
    <dgm:pt modelId="{59311BBE-239C-4EDD-A6B0-90C67B3E9C58}" type="pres">
      <dgm:prSet presAssocID="{BAD0CD81-C8EE-45E7-A6B1-5919345F40B0}" presName="node" presStyleLbl="node1" presStyleIdx="2" presStyleCnt="6">
        <dgm:presLayoutVars>
          <dgm:bulletEnabled val="1"/>
        </dgm:presLayoutVars>
      </dgm:prSet>
      <dgm:spPr/>
    </dgm:pt>
    <dgm:pt modelId="{D9B0E7DF-EBF0-4816-94AA-DB1FA252D069}" type="pres">
      <dgm:prSet presAssocID="{738154AD-51D8-4B3D-8414-7E110B503D96}" presName="sibTrans" presStyleLbl="sibTrans1D1" presStyleIdx="2" presStyleCnt="5"/>
      <dgm:spPr/>
    </dgm:pt>
    <dgm:pt modelId="{D674978F-095B-464A-9DAE-8D1736372965}" type="pres">
      <dgm:prSet presAssocID="{738154AD-51D8-4B3D-8414-7E110B503D96}" presName="connectorText" presStyleLbl="sibTrans1D1" presStyleIdx="2" presStyleCnt="5"/>
      <dgm:spPr/>
    </dgm:pt>
    <dgm:pt modelId="{11DAE724-D578-4E6C-BF22-0DEE4B7D2D9E}" type="pres">
      <dgm:prSet presAssocID="{DAEA213A-BA14-436F-9866-EE3C16B83F5A}" presName="node" presStyleLbl="node1" presStyleIdx="3" presStyleCnt="6">
        <dgm:presLayoutVars>
          <dgm:bulletEnabled val="1"/>
        </dgm:presLayoutVars>
      </dgm:prSet>
      <dgm:spPr/>
    </dgm:pt>
    <dgm:pt modelId="{24F9E8E3-E979-4ADE-A314-4F5DC15A20B6}" type="pres">
      <dgm:prSet presAssocID="{F517F085-3262-41DA-85C0-BA8029CB64BA}" presName="sibTrans" presStyleLbl="sibTrans1D1" presStyleIdx="3" presStyleCnt="5"/>
      <dgm:spPr/>
    </dgm:pt>
    <dgm:pt modelId="{70BA9752-0EBD-4C10-B906-1BA77884F694}" type="pres">
      <dgm:prSet presAssocID="{F517F085-3262-41DA-85C0-BA8029CB64BA}" presName="connectorText" presStyleLbl="sibTrans1D1" presStyleIdx="3" presStyleCnt="5"/>
      <dgm:spPr/>
    </dgm:pt>
    <dgm:pt modelId="{A085AA88-6324-40D4-B706-16583EA7B94E}" type="pres">
      <dgm:prSet presAssocID="{9BA7C832-A873-4033-8C25-D925C9DEA24D}" presName="node" presStyleLbl="node1" presStyleIdx="4" presStyleCnt="6">
        <dgm:presLayoutVars>
          <dgm:bulletEnabled val="1"/>
        </dgm:presLayoutVars>
      </dgm:prSet>
      <dgm:spPr/>
    </dgm:pt>
    <dgm:pt modelId="{D016D255-5390-4751-8ADF-CD62011FB3FA}" type="pres">
      <dgm:prSet presAssocID="{D41E9EA2-5EA3-4285-853B-3788EAEB3D09}" presName="sibTrans" presStyleLbl="sibTrans1D1" presStyleIdx="4" presStyleCnt="5"/>
      <dgm:spPr/>
    </dgm:pt>
    <dgm:pt modelId="{E4B516F8-94CF-48BA-BCAC-6A6A5F191F5B}" type="pres">
      <dgm:prSet presAssocID="{D41E9EA2-5EA3-4285-853B-3788EAEB3D09}" presName="connectorText" presStyleLbl="sibTrans1D1" presStyleIdx="4" presStyleCnt="5"/>
      <dgm:spPr/>
    </dgm:pt>
    <dgm:pt modelId="{515668B5-20C3-4607-A875-6A9FB2B7627E}" type="pres">
      <dgm:prSet presAssocID="{CA3F89EE-3055-43AE-A23E-CF7B9D906B0F}" presName="node" presStyleLbl="node1" presStyleIdx="5" presStyleCnt="6">
        <dgm:presLayoutVars>
          <dgm:bulletEnabled val="1"/>
        </dgm:presLayoutVars>
      </dgm:prSet>
      <dgm:spPr/>
    </dgm:pt>
  </dgm:ptLst>
  <dgm:cxnLst>
    <dgm:cxn modelId="{43393C00-0B3C-453A-A935-98E4AC55D354}" type="presOf" srcId="{F517F085-3262-41DA-85C0-BA8029CB64BA}" destId="{70BA9752-0EBD-4C10-B906-1BA77884F694}" srcOrd="1" destOrd="0" presId="urn:microsoft.com/office/officeart/2005/8/layout/bProcess3"/>
    <dgm:cxn modelId="{F92CC301-C910-4E66-B54A-BEB2C428A24E}" srcId="{A7ACB004-0881-4E08-AB36-9BDC5325542C}" destId="{6D419B9F-072F-413F-A504-7B800F019955}" srcOrd="0" destOrd="0" parTransId="{B07D2CD0-0106-4A49-A262-F87D3C5E0B0F}" sibTransId="{EA0738BC-F8B5-4F11-9D73-80456F7AD86D}"/>
    <dgm:cxn modelId="{1EEDFD1D-FCF6-4FCE-8777-0525759280F4}" type="presOf" srcId="{2374D704-89D6-4EEC-B4A0-97F6699A4D73}" destId="{8D67EC7E-D5F6-438A-B44D-A31F1AE6BFF6}" srcOrd="0" destOrd="0" presId="urn:microsoft.com/office/officeart/2005/8/layout/bProcess3"/>
    <dgm:cxn modelId="{86706C32-1031-403B-B77B-6A4C00780966}" type="presOf" srcId="{A7ACB004-0881-4E08-AB36-9BDC5325542C}" destId="{D768354C-6945-4C15-875A-979DC94280CE}" srcOrd="0" destOrd="0" presId="urn:microsoft.com/office/officeart/2005/8/layout/bProcess3"/>
    <dgm:cxn modelId="{89C97E67-8A37-4902-A502-4F24B302D29B}" type="presOf" srcId="{BAD0CD81-C8EE-45E7-A6B1-5919345F40B0}" destId="{59311BBE-239C-4EDD-A6B0-90C67B3E9C58}" srcOrd="0" destOrd="0" presId="urn:microsoft.com/office/officeart/2005/8/layout/bProcess3"/>
    <dgm:cxn modelId="{AFDB5974-9F6B-4F6A-A76E-B948CB1A4CC9}" type="presOf" srcId="{9BA7C832-A873-4033-8C25-D925C9DEA24D}" destId="{A085AA88-6324-40D4-B706-16583EA7B94E}" srcOrd="0" destOrd="0" presId="urn:microsoft.com/office/officeart/2005/8/layout/bProcess3"/>
    <dgm:cxn modelId="{84F86A76-578E-4C77-8733-947750F6C7E9}" type="presOf" srcId="{EA0738BC-F8B5-4F11-9D73-80456F7AD86D}" destId="{47E6C2DB-0F69-4F01-8BAD-22BBD1584B01}" srcOrd="1" destOrd="0" presId="urn:microsoft.com/office/officeart/2005/8/layout/bProcess3"/>
    <dgm:cxn modelId="{7DBF9657-A18B-49FE-84B1-F062D0F3719F}" type="presOf" srcId="{738154AD-51D8-4B3D-8414-7E110B503D96}" destId="{D674978F-095B-464A-9DAE-8D1736372965}" srcOrd="1" destOrd="0" presId="urn:microsoft.com/office/officeart/2005/8/layout/bProcess3"/>
    <dgm:cxn modelId="{1BF5357C-A87B-4630-B0DC-6FAECBFC8890}" type="presOf" srcId="{738154AD-51D8-4B3D-8414-7E110B503D96}" destId="{D9B0E7DF-EBF0-4816-94AA-DB1FA252D069}" srcOrd="0" destOrd="0" presId="urn:microsoft.com/office/officeart/2005/8/layout/bProcess3"/>
    <dgm:cxn modelId="{BD83797C-66EE-4D20-8DAB-F81EE376275C}" type="presOf" srcId="{DAEA213A-BA14-436F-9866-EE3C16B83F5A}" destId="{11DAE724-D578-4E6C-BF22-0DEE4B7D2D9E}" srcOrd="0" destOrd="0" presId="urn:microsoft.com/office/officeart/2005/8/layout/bProcess3"/>
    <dgm:cxn modelId="{42BCDE80-E0B2-4079-8368-4D33A277D84A}" srcId="{A7ACB004-0881-4E08-AB36-9BDC5325542C}" destId="{CA3F89EE-3055-43AE-A23E-CF7B9D906B0F}" srcOrd="5" destOrd="0" parTransId="{7E32DE05-9E11-4164-975D-174BC8DCAACA}" sibTransId="{CD2C9B3C-D7A6-42A0-9A9B-8DADE7B459F0}"/>
    <dgm:cxn modelId="{F91FB282-BFFA-4BA4-AC26-95AF4C3D1300}" type="presOf" srcId="{F517F085-3262-41DA-85C0-BA8029CB64BA}" destId="{24F9E8E3-E979-4ADE-A314-4F5DC15A20B6}" srcOrd="0" destOrd="0" presId="urn:microsoft.com/office/officeart/2005/8/layout/bProcess3"/>
    <dgm:cxn modelId="{FE739184-7F0D-4925-BE0C-E6DD47813F98}" type="presOf" srcId="{2A671FD7-C635-4DA6-B62C-07FE161C6048}" destId="{9FB2EE67-8886-4C25-B90D-DFAC571096A7}" srcOrd="0" destOrd="0" presId="urn:microsoft.com/office/officeart/2005/8/layout/bProcess3"/>
    <dgm:cxn modelId="{F5F8D792-F1AB-43E1-9B86-F82133A0BB1C}" type="presOf" srcId="{D41E9EA2-5EA3-4285-853B-3788EAEB3D09}" destId="{E4B516F8-94CF-48BA-BCAC-6A6A5F191F5B}" srcOrd="1" destOrd="0" presId="urn:microsoft.com/office/officeart/2005/8/layout/bProcess3"/>
    <dgm:cxn modelId="{E65DC19A-36F0-44C7-B532-D569BF421C49}" type="presOf" srcId="{D41E9EA2-5EA3-4285-853B-3788EAEB3D09}" destId="{D016D255-5390-4751-8ADF-CD62011FB3FA}" srcOrd="0" destOrd="0" presId="urn:microsoft.com/office/officeart/2005/8/layout/bProcess3"/>
    <dgm:cxn modelId="{B33A9CA5-F244-4095-8C13-646BB39570A7}" srcId="{A7ACB004-0881-4E08-AB36-9BDC5325542C}" destId="{2A671FD7-C635-4DA6-B62C-07FE161C6048}" srcOrd="1" destOrd="0" parTransId="{78334045-B945-4D3C-AEEC-DBDB91B9EA1B}" sibTransId="{2374D704-89D6-4EEC-B4A0-97F6699A4D73}"/>
    <dgm:cxn modelId="{E3C556BD-13D5-4C6C-8B47-5DA2E2BBCC4F}" type="presOf" srcId="{EA0738BC-F8B5-4F11-9D73-80456F7AD86D}" destId="{B4481709-2F2C-410E-8BA8-8E3191F7D888}" srcOrd="0" destOrd="0" presId="urn:microsoft.com/office/officeart/2005/8/layout/bProcess3"/>
    <dgm:cxn modelId="{D5B1B4CA-2985-4D36-A951-6B66D242B157}" srcId="{A7ACB004-0881-4E08-AB36-9BDC5325542C}" destId="{BAD0CD81-C8EE-45E7-A6B1-5919345F40B0}" srcOrd="2" destOrd="0" parTransId="{FD420F69-1A9C-412F-8B6E-AEF729B10413}" sibTransId="{738154AD-51D8-4B3D-8414-7E110B503D96}"/>
    <dgm:cxn modelId="{FD3F90D4-F3D9-4274-8E3C-62A5E810EE99}" type="presOf" srcId="{CA3F89EE-3055-43AE-A23E-CF7B9D906B0F}" destId="{515668B5-20C3-4607-A875-6A9FB2B7627E}" srcOrd="0" destOrd="0" presId="urn:microsoft.com/office/officeart/2005/8/layout/bProcess3"/>
    <dgm:cxn modelId="{0F24C8E5-DD27-45A9-8021-AB9B89D0B38E}" srcId="{A7ACB004-0881-4E08-AB36-9BDC5325542C}" destId="{DAEA213A-BA14-436F-9866-EE3C16B83F5A}" srcOrd="3" destOrd="0" parTransId="{11EE61FF-C24F-475E-9D0C-A3822461D75F}" sibTransId="{F517F085-3262-41DA-85C0-BA8029CB64BA}"/>
    <dgm:cxn modelId="{251388EC-EDD4-4D19-9419-7684A34CEC20}" type="presOf" srcId="{6D419B9F-072F-413F-A504-7B800F019955}" destId="{14468BF6-4CCC-47FA-AD07-F183E97DE214}" srcOrd="0" destOrd="0" presId="urn:microsoft.com/office/officeart/2005/8/layout/bProcess3"/>
    <dgm:cxn modelId="{9F1B56F3-D4F0-4C4B-98B9-972095F945FF}" type="presOf" srcId="{2374D704-89D6-4EEC-B4A0-97F6699A4D73}" destId="{1F1D8C66-9AFA-4549-B0D0-755114801B29}" srcOrd="1" destOrd="0" presId="urn:microsoft.com/office/officeart/2005/8/layout/bProcess3"/>
    <dgm:cxn modelId="{D91DA4F3-DA14-4193-B77C-43FB8F336BA3}" srcId="{A7ACB004-0881-4E08-AB36-9BDC5325542C}" destId="{9BA7C832-A873-4033-8C25-D925C9DEA24D}" srcOrd="4" destOrd="0" parTransId="{24C1158C-5199-4420-B77F-F632FD01A619}" sibTransId="{D41E9EA2-5EA3-4285-853B-3788EAEB3D09}"/>
    <dgm:cxn modelId="{743609CB-CC33-4D92-95D5-CE074AFFD7DB}" type="presParOf" srcId="{D768354C-6945-4C15-875A-979DC94280CE}" destId="{14468BF6-4CCC-47FA-AD07-F183E97DE214}" srcOrd="0" destOrd="0" presId="urn:microsoft.com/office/officeart/2005/8/layout/bProcess3"/>
    <dgm:cxn modelId="{3997055E-CBD3-4836-934A-7EE98AA73894}" type="presParOf" srcId="{D768354C-6945-4C15-875A-979DC94280CE}" destId="{B4481709-2F2C-410E-8BA8-8E3191F7D888}" srcOrd="1" destOrd="0" presId="urn:microsoft.com/office/officeart/2005/8/layout/bProcess3"/>
    <dgm:cxn modelId="{34ECEFE8-CDDE-404F-8A65-0D7F62CAC93D}" type="presParOf" srcId="{B4481709-2F2C-410E-8BA8-8E3191F7D888}" destId="{47E6C2DB-0F69-4F01-8BAD-22BBD1584B01}" srcOrd="0" destOrd="0" presId="urn:microsoft.com/office/officeart/2005/8/layout/bProcess3"/>
    <dgm:cxn modelId="{356C080B-9913-46BA-A71B-74F2ACDA91E5}" type="presParOf" srcId="{D768354C-6945-4C15-875A-979DC94280CE}" destId="{9FB2EE67-8886-4C25-B90D-DFAC571096A7}" srcOrd="2" destOrd="0" presId="urn:microsoft.com/office/officeart/2005/8/layout/bProcess3"/>
    <dgm:cxn modelId="{4D22D14D-C857-432E-9D79-CC977D2D83F9}" type="presParOf" srcId="{D768354C-6945-4C15-875A-979DC94280CE}" destId="{8D67EC7E-D5F6-438A-B44D-A31F1AE6BFF6}" srcOrd="3" destOrd="0" presId="urn:microsoft.com/office/officeart/2005/8/layout/bProcess3"/>
    <dgm:cxn modelId="{E76B818E-D8AC-42B2-97AD-0C120695A0C2}" type="presParOf" srcId="{8D67EC7E-D5F6-438A-B44D-A31F1AE6BFF6}" destId="{1F1D8C66-9AFA-4549-B0D0-755114801B29}" srcOrd="0" destOrd="0" presId="urn:microsoft.com/office/officeart/2005/8/layout/bProcess3"/>
    <dgm:cxn modelId="{0D68BC29-BAC0-4A08-ADB0-526FC21FDF51}" type="presParOf" srcId="{D768354C-6945-4C15-875A-979DC94280CE}" destId="{59311BBE-239C-4EDD-A6B0-90C67B3E9C58}" srcOrd="4" destOrd="0" presId="urn:microsoft.com/office/officeart/2005/8/layout/bProcess3"/>
    <dgm:cxn modelId="{796D5A64-6310-40F3-BD79-E258FECFB0E9}" type="presParOf" srcId="{D768354C-6945-4C15-875A-979DC94280CE}" destId="{D9B0E7DF-EBF0-4816-94AA-DB1FA252D069}" srcOrd="5" destOrd="0" presId="urn:microsoft.com/office/officeart/2005/8/layout/bProcess3"/>
    <dgm:cxn modelId="{09B05F57-9E61-4B1F-9731-E605CCFEEAB4}" type="presParOf" srcId="{D9B0E7DF-EBF0-4816-94AA-DB1FA252D069}" destId="{D674978F-095B-464A-9DAE-8D1736372965}" srcOrd="0" destOrd="0" presId="urn:microsoft.com/office/officeart/2005/8/layout/bProcess3"/>
    <dgm:cxn modelId="{D7B5ED84-6DB8-4D48-9C01-73BCBCD28332}" type="presParOf" srcId="{D768354C-6945-4C15-875A-979DC94280CE}" destId="{11DAE724-D578-4E6C-BF22-0DEE4B7D2D9E}" srcOrd="6" destOrd="0" presId="urn:microsoft.com/office/officeart/2005/8/layout/bProcess3"/>
    <dgm:cxn modelId="{CBDBCCD6-F9E9-4608-9029-53CC5DD3D661}" type="presParOf" srcId="{D768354C-6945-4C15-875A-979DC94280CE}" destId="{24F9E8E3-E979-4ADE-A314-4F5DC15A20B6}" srcOrd="7" destOrd="0" presId="urn:microsoft.com/office/officeart/2005/8/layout/bProcess3"/>
    <dgm:cxn modelId="{3F534DDE-4991-4D28-828E-B6B15609898C}" type="presParOf" srcId="{24F9E8E3-E979-4ADE-A314-4F5DC15A20B6}" destId="{70BA9752-0EBD-4C10-B906-1BA77884F694}" srcOrd="0" destOrd="0" presId="urn:microsoft.com/office/officeart/2005/8/layout/bProcess3"/>
    <dgm:cxn modelId="{09D5CD2C-E0E5-411D-98E7-FF22AE9B4399}" type="presParOf" srcId="{D768354C-6945-4C15-875A-979DC94280CE}" destId="{A085AA88-6324-40D4-B706-16583EA7B94E}" srcOrd="8" destOrd="0" presId="urn:microsoft.com/office/officeart/2005/8/layout/bProcess3"/>
    <dgm:cxn modelId="{9B71455D-8B6F-4685-B526-13F0F93F2F91}" type="presParOf" srcId="{D768354C-6945-4C15-875A-979DC94280CE}" destId="{D016D255-5390-4751-8ADF-CD62011FB3FA}" srcOrd="9" destOrd="0" presId="urn:microsoft.com/office/officeart/2005/8/layout/bProcess3"/>
    <dgm:cxn modelId="{98AD13EC-DAA9-4B22-8A01-D7A1D833FE55}" type="presParOf" srcId="{D016D255-5390-4751-8ADF-CD62011FB3FA}" destId="{E4B516F8-94CF-48BA-BCAC-6A6A5F191F5B}" srcOrd="0" destOrd="0" presId="urn:microsoft.com/office/officeart/2005/8/layout/bProcess3"/>
    <dgm:cxn modelId="{DDC9990E-D3C7-4D32-8F76-68AC31892A00}" type="presParOf" srcId="{D768354C-6945-4C15-875A-979DC94280CE}" destId="{515668B5-20C3-4607-A875-6A9FB2B7627E}"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60FBDF-5EE7-42CA-BA6D-974B400780D8}"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C4547309-D4E7-46A9-AB5B-0D6EEFF84E52}">
      <dgm:prSet phldrT="[Text]"/>
      <dgm:spPr/>
      <dgm:t>
        <a:bodyPr/>
        <a:lstStyle/>
        <a:p>
          <a:r>
            <a:rPr lang="en-GB" dirty="0"/>
            <a:t>Data loaded into Python and split into 2 (Y and X) as arrays.</a:t>
          </a:r>
        </a:p>
      </dgm:t>
    </dgm:pt>
    <dgm:pt modelId="{F2627519-968B-4E2B-B679-137CE3572ABA}" type="parTrans" cxnId="{09ED5200-3488-4242-9153-75CA1F95215C}">
      <dgm:prSet/>
      <dgm:spPr/>
      <dgm:t>
        <a:bodyPr/>
        <a:lstStyle/>
        <a:p>
          <a:endParaRPr lang="en-GB"/>
        </a:p>
      </dgm:t>
    </dgm:pt>
    <dgm:pt modelId="{B4DC625E-A746-45BD-AFFD-56D5DD0A936B}" type="sibTrans" cxnId="{09ED5200-3488-4242-9153-75CA1F95215C}">
      <dgm:prSet/>
      <dgm:spPr/>
      <dgm:t>
        <a:bodyPr/>
        <a:lstStyle/>
        <a:p>
          <a:endParaRPr lang="en-GB"/>
        </a:p>
      </dgm:t>
    </dgm:pt>
    <dgm:pt modelId="{C9E26C42-0288-412E-88BF-99DE06884837}">
      <dgm:prSet phldrT="[Text]"/>
      <dgm:spPr/>
      <dgm:t>
        <a:bodyPr/>
        <a:lstStyle/>
        <a:p>
          <a:r>
            <a:rPr lang="en-GB" dirty="0"/>
            <a:t>Data scaled using </a:t>
          </a:r>
          <a:r>
            <a:rPr lang="en-GB" dirty="0" err="1"/>
            <a:t>preprocessing.StandardScaler</a:t>
          </a:r>
          <a:r>
            <a:rPr lang="en-GB" dirty="0"/>
            <a:t>.</a:t>
          </a:r>
        </a:p>
      </dgm:t>
    </dgm:pt>
    <dgm:pt modelId="{2DA29E79-5378-482F-BBFC-5D7E2A8208D3}" type="parTrans" cxnId="{EC921D82-D48C-411A-82B5-C3985E376394}">
      <dgm:prSet/>
      <dgm:spPr/>
      <dgm:t>
        <a:bodyPr/>
        <a:lstStyle/>
        <a:p>
          <a:endParaRPr lang="en-GB"/>
        </a:p>
      </dgm:t>
    </dgm:pt>
    <dgm:pt modelId="{6552E4DF-CF29-485A-8B4A-7D776C1D84A3}" type="sibTrans" cxnId="{EC921D82-D48C-411A-82B5-C3985E376394}">
      <dgm:prSet/>
      <dgm:spPr/>
      <dgm:t>
        <a:bodyPr/>
        <a:lstStyle/>
        <a:p>
          <a:endParaRPr lang="en-GB"/>
        </a:p>
      </dgm:t>
    </dgm:pt>
    <dgm:pt modelId="{6F8BC4E2-C884-43D3-9C75-E980B05DA066}">
      <dgm:prSet phldrT="[Text]"/>
      <dgm:spPr/>
      <dgm:t>
        <a:bodyPr/>
        <a:lstStyle/>
        <a:p>
          <a:r>
            <a:rPr lang="en-GB" dirty="0"/>
            <a:t>Test and train data subset generated using </a:t>
          </a:r>
          <a:r>
            <a:rPr lang="en-GB" dirty="0" err="1"/>
            <a:t>train_test_split</a:t>
          </a:r>
          <a:r>
            <a:rPr lang="en-GB" dirty="0"/>
            <a:t>.</a:t>
          </a:r>
        </a:p>
      </dgm:t>
    </dgm:pt>
    <dgm:pt modelId="{ECF67BFF-1242-44DF-BD73-98916129E522}" type="parTrans" cxnId="{061CC4B4-4FFA-448E-92D5-5E4E19D0C86F}">
      <dgm:prSet/>
      <dgm:spPr/>
      <dgm:t>
        <a:bodyPr/>
        <a:lstStyle/>
        <a:p>
          <a:endParaRPr lang="en-GB"/>
        </a:p>
      </dgm:t>
    </dgm:pt>
    <dgm:pt modelId="{894BCFB6-6143-4D1E-BE8A-2B7DA0D9F0A3}" type="sibTrans" cxnId="{061CC4B4-4FFA-448E-92D5-5E4E19D0C86F}">
      <dgm:prSet/>
      <dgm:spPr/>
      <dgm:t>
        <a:bodyPr/>
        <a:lstStyle/>
        <a:p>
          <a:endParaRPr lang="en-GB"/>
        </a:p>
      </dgm:t>
    </dgm:pt>
    <dgm:pt modelId="{051FA4D4-A473-44A5-9725-A89A304A5FCB}">
      <dgm:prSet phldrT="[Text]"/>
      <dgm:spPr/>
      <dgm:t>
        <a:bodyPr/>
        <a:lstStyle/>
        <a:p>
          <a:r>
            <a:rPr lang="en-GB" dirty="0"/>
            <a:t>Logistic regression, Support Vector Machine learning, Decision Tree, and K nearest neighbours machine learning models were all created and tested using multiple input parameters as provided in the lab.</a:t>
          </a:r>
        </a:p>
      </dgm:t>
    </dgm:pt>
    <dgm:pt modelId="{8B6C22DA-445B-4960-9B33-C730165E069D}" type="parTrans" cxnId="{5FBAC37D-E3EC-4090-95AD-8361E739A1B4}">
      <dgm:prSet/>
      <dgm:spPr/>
      <dgm:t>
        <a:bodyPr/>
        <a:lstStyle/>
        <a:p>
          <a:endParaRPr lang="en-GB"/>
        </a:p>
      </dgm:t>
    </dgm:pt>
    <dgm:pt modelId="{7E967153-7020-446E-8B63-06634C9F1A8B}" type="sibTrans" cxnId="{5FBAC37D-E3EC-4090-95AD-8361E739A1B4}">
      <dgm:prSet/>
      <dgm:spPr/>
      <dgm:t>
        <a:bodyPr/>
        <a:lstStyle/>
        <a:p>
          <a:endParaRPr lang="en-GB"/>
        </a:p>
      </dgm:t>
    </dgm:pt>
    <dgm:pt modelId="{D9E77706-BFD2-4ED3-B18B-DB2B8862F87D}">
      <dgm:prSet phldrT="[Text]"/>
      <dgm:spPr/>
      <dgm:t>
        <a:bodyPr/>
        <a:lstStyle/>
        <a:p>
          <a:r>
            <a:rPr lang="en-GB" dirty="0"/>
            <a:t>For each method a variety of input parameters were tested using </a:t>
          </a:r>
          <a:r>
            <a:rPr lang="en-GB" dirty="0" err="1"/>
            <a:t>GridSearchCV</a:t>
          </a:r>
          <a:r>
            <a:rPr lang="en-GB" dirty="0"/>
            <a:t> to find optimal set.</a:t>
          </a:r>
        </a:p>
      </dgm:t>
    </dgm:pt>
    <dgm:pt modelId="{112DC4CB-1DFE-48B6-B752-9D1958FAE322}" type="parTrans" cxnId="{22DF67F5-869C-4B2E-9570-482C6ABB4586}">
      <dgm:prSet/>
      <dgm:spPr/>
      <dgm:t>
        <a:bodyPr/>
        <a:lstStyle/>
        <a:p>
          <a:endParaRPr lang="en-GB"/>
        </a:p>
      </dgm:t>
    </dgm:pt>
    <dgm:pt modelId="{BB446B4B-5C13-4832-BD96-398D2AA7A522}" type="sibTrans" cxnId="{22DF67F5-869C-4B2E-9570-482C6ABB4586}">
      <dgm:prSet/>
      <dgm:spPr/>
      <dgm:t>
        <a:bodyPr/>
        <a:lstStyle/>
        <a:p>
          <a:endParaRPr lang="en-GB"/>
        </a:p>
      </dgm:t>
    </dgm:pt>
    <dgm:pt modelId="{090E738A-9F7F-4E0E-B674-CDB3765911A8}">
      <dgm:prSet/>
      <dgm:spPr/>
      <dgm:t>
        <a:bodyPr/>
        <a:lstStyle/>
        <a:p>
          <a:r>
            <a:rPr lang="en-GB" dirty="0"/>
            <a:t>Each method was </a:t>
          </a:r>
          <a:r>
            <a:rPr lang="en-GB" dirty="0" err="1"/>
            <a:t>assessd</a:t>
          </a:r>
          <a:r>
            <a:rPr lang="en-GB" dirty="0"/>
            <a:t> by score and a confusion matrix</a:t>
          </a:r>
        </a:p>
      </dgm:t>
    </dgm:pt>
    <dgm:pt modelId="{C07133EE-0C53-48DB-9AC1-EC91417AE2E3}" type="parTrans" cxnId="{F7D7DF78-BFA3-405F-95FA-1309BB254AE1}">
      <dgm:prSet/>
      <dgm:spPr/>
      <dgm:t>
        <a:bodyPr/>
        <a:lstStyle/>
        <a:p>
          <a:endParaRPr lang="en-GB"/>
        </a:p>
      </dgm:t>
    </dgm:pt>
    <dgm:pt modelId="{6DEEBEC1-D1D8-4267-9168-0F127248C5DB}" type="sibTrans" cxnId="{F7D7DF78-BFA3-405F-95FA-1309BB254AE1}">
      <dgm:prSet/>
      <dgm:spPr/>
      <dgm:t>
        <a:bodyPr/>
        <a:lstStyle/>
        <a:p>
          <a:endParaRPr lang="en-GB"/>
        </a:p>
      </dgm:t>
    </dgm:pt>
    <dgm:pt modelId="{08DE8402-51C7-4AE1-9FF6-59E7A8389E45}">
      <dgm:prSet/>
      <dgm:spPr/>
      <dgm:t>
        <a:bodyPr/>
        <a:lstStyle/>
        <a:p>
          <a:r>
            <a:rPr lang="en-GB" dirty="0"/>
            <a:t>Once all models had been optimised they were compared by looking at; F1_Score, Precision, Recall, Accuracy, and Area Under Curve (AUC) to determine best model.</a:t>
          </a:r>
        </a:p>
      </dgm:t>
    </dgm:pt>
    <dgm:pt modelId="{40379CC7-9B64-49E4-BCD8-31DC2758EB0D}" type="parTrans" cxnId="{0282D10A-DC64-4B33-9E38-975A95C89AF8}">
      <dgm:prSet/>
      <dgm:spPr/>
      <dgm:t>
        <a:bodyPr/>
        <a:lstStyle/>
        <a:p>
          <a:endParaRPr lang="en-GB"/>
        </a:p>
      </dgm:t>
    </dgm:pt>
    <dgm:pt modelId="{35E6122D-C34B-434F-B26F-50CB976769B1}" type="sibTrans" cxnId="{0282D10A-DC64-4B33-9E38-975A95C89AF8}">
      <dgm:prSet/>
      <dgm:spPr/>
      <dgm:t>
        <a:bodyPr/>
        <a:lstStyle/>
        <a:p>
          <a:endParaRPr lang="en-GB"/>
        </a:p>
      </dgm:t>
    </dgm:pt>
    <dgm:pt modelId="{3B9B7950-779B-4657-A2F6-01EFEE807007}" type="pres">
      <dgm:prSet presAssocID="{5C60FBDF-5EE7-42CA-BA6D-974B400780D8}" presName="Name0" presStyleCnt="0">
        <dgm:presLayoutVars>
          <dgm:dir/>
          <dgm:resizeHandles val="exact"/>
        </dgm:presLayoutVars>
      </dgm:prSet>
      <dgm:spPr/>
    </dgm:pt>
    <dgm:pt modelId="{44ABF54F-DC0F-4B5D-A4C7-D8CFC8C103DC}" type="pres">
      <dgm:prSet presAssocID="{C4547309-D4E7-46A9-AB5B-0D6EEFF84E52}" presName="node" presStyleLbl="node1" presStyleIdx="0" presStyleCnt="7">
        <dgm:presLayoutVars>
          <dgm:bulletEnabled val="1"/>
        </dgm:presLayoutVars>
      </dgm:prSet>
      <dgm:spPr/>
    </dgm:pt>
    <dgm:pt modelId="{BDAC59FE-995B-4A53-9525-E85F38B12022}" type="pres">
      <dgm:prSet presAssocID="{B4DC625E-A746-45BD-AFFD-56D5DD0A936B}" presName="sibTrans" presStyleLbl="sibTrans1D1" presStyleIdx="0" presStyleCnt="6"/>
      <dgm:spPr/>
    </dgm:pt>
    <dgm:pt modelId="{637D3BB2-7905-4D2D-B62E-2D1A1DE9F59E}" type="pres">
      <dgm:prSet presAssocID="{B4DC625E-A746-45BD-AFFD-56D5DD0A936B}" presName="connectorText" presStyleLbl="sibTrans1D1" presStyleIdx="0" presStyleCnt="6"/>
      <dgm:spPr/>
    </dgm:pt>
    <dgm:pt modelId="{A09C49A7-E5B1-4367-9354-DF0B4912BB9D}" type="pres">
      <dgm:prSet presAssocID="{C9E26C42-0288-412E-88BF-99DE06884837}" presName="node" presStyleLbl="node1" presStyleIdx="1" presStyleCnt="7">
        <dgm:presLayoutVars>
          <dgm:bulletEnabled val="1"/>
        </dgm:presLayoutVars>
      </dgm:prSet>
      <dgm:spPr/>
    </dgm:pt>
    <dgm:pt modelId="{CAC6B913-ECB7-428E-AA43-48411850FD52}" type="pres">
      <dgm:prSet presAssocID="{6552E4DF-CF29-485A-8B4A-7D776C1D84A3}" presName="sibTrans" presStyleLbl="sibTrans1D1" presStyleIdx="1" presStyleCnt="6"/>
      <dgm:spPr/>
    </dgm:pt>
    <dgm:pt modelId="{222A2D15-8CE2-4E59-A51F-5A1ED6A4665E}" type="pres">
      <dgm:prSet presAssocID="{6552E4DF-CF29-485A-8B4A-7D776C1D84A3}" presName="connectorText" presStyleLbl="sibTrans1D1" presStyleIdx="1" presStyleCnt="6"/>
      <dgm:spPr/>
    </dgm:pt>
    <dgm:pt modelId="{33680F6E-3FC6-4CA9-A6A6-9DB3E170135A}" type="pres">
      <dgm:prSet presAssocID="{6F8BC4E2-C884-43D3-9C75-E980B05DA066}" presName="node" presStyleLbl="node1" presStyleIdx="2" presStyleCnt="7">
        <dgm:presLayoutVars>
          <dgm:bulletEnabled val="1"/>
        </dgm:presLayoutVars>
      </dgm:prSet>
      <dgm:spPr/>
    </dgm:pt>
    <dgm:pt modelId="{8CBAA220-3F7A-4139-B168-12F0DF4B5930}" type="pres">
      <dgm:prSet presAssocID="{894BCFB6-6143-4D1E-BE8A-2B7DA0D9F0A3}" presName="sibTrans" presStyleLbl="sibTrans1D1" presStyleIdx="2" presStyleCnt="6"/>
      <dgm:spPr/>
    </dgm:pt>
    <dgm:pt modelId="{1C918051-FBD7-4B13-8329-4079C0868DAC}" type="pres">
      <dgm:prSet presAssocID="{894BCFB6-6143-4D1E-BE8A-2B7DA0D9F0A3}" presName="connectorText" presStyleLbl="sibTrans1D1" presStyleIdx="2" presStyleCnt="6"/>
      <dgm:spPr/>
    </dgm:pt>
    <dgm:pt modelId="{3C1E1686-5C92-4874-B18E-1309944C41FB}" type="pres">
      <dgm:prSet presAssocID="{051FA4D4-A473-44A5-9725-A89A304A5FCB}" presName="node" presStyleLbl="node1" presStyleIdx="3" presStyleCnt="7" custLinFactNeighborX="-266" custLinFactNeighborY="0">
        <dgm:presLayoutVars>
          <dgm:bulletEnabled val="1"/>
        </dgm:presLayoutVars>
      </dgm:prSet>
      <dgm:spPr/>
    </dgm:pt>
    <dgm:pt modelId="{45B6BEE7-BF88-4ECF-96DE-33AA9E5897F4}" type="pres">
      <dgm:prSet presAssocID="{7E967153-7020-446E-8B63-06634C9F1A8B}" presName="sibTrans" presStyleLbl="sibTrans1D1" presStyleIdx="3" presStyleCnt="6"/>
      <dgm:spPr/>
    </dgm:pt>
    <dgm:pt modelId="{3CC2FAB8-9C15-4516-A22A-F34DDFCEB1F3}" type="pres">
      <dgm:prSet presAssocID="{7E967153-7020-446E-8B63-06634C9F1A8B}" presName="connectorText" presStyleLbl="sibTrans1D1" presStyleIdx="3" presStyleCnt="6"/>
      <dgm:spPr/>
    </dgm:pt>
    <dgm:pt modelId="{9DEEA439-DF84-44C0-B1FF-555DE1E2FBC6}" type="pres">
      <dgm:prSet presAssocID="{D9E77706-BFD2-4ED3-B18B-DB2B8862F87D}" presName="node" presStyleLbl="node1" presStyleIdx="4" presStyleCnt="7">
        <dgm:presLayoutVars>
          <dgm:bulletEnabled val="1"/>
        </dgm:presLayoutVars>
      </dgm:prSet>
      <dgm:spPr/>
    </dgm:pt>
    <dgm:pt modelId="{551EC32E-CBB8-441F-848A-6E53CD0B8EBB}" type="pres">
      <dgm:prSet presAssocID="{BB446B4B-5C13-4832-BD96-398D2AA7A522}" presName="sibTrans" presStyleLbl="sibTrans1D1" presStyleIdx="4" presStyleCnt="6"/>
      <dgm:spPr/>
    </dgm:pt>
    <dgm:pt modelId="{6A9D2C8D-AE0E-49D8-9F05-730F21FE0C54}" type="pres">
      <dgm:prSet presAssocID="{BB446B4B-5C13-4832-BD96-398D2AA7A522}" presName="connectorText" presStyleLbl="sibTrans1D1" presStyleIdx="4" presStyleCnt="6"/>
      <dgm:spPr/>
    </dgm:pt>
    <dgm:pt modelId="{5F6D181D-3606-452D-B5DD-0917B8A4B3DE}" type="pres">
      <dgm:prSet presAssocID="{090E738A-9F7F-4E0E-B674-CDB3765911A8}" presName="node" presStyleLbl="node1" presStyleIdx="5" presStyleCnt="7">
        <dgm:presLayoutVars>
          <dgm:bulletEnabled val="1"/>
        </dgm:presLayoutVars>
      </dgm:prSet>
      <dgm:spPr/>
    </dgm:pt>
    <dgm:pt modelId="{76E3D1C7-F9F0-4FA8-974C-9032BDE79846}" type="pres">
      <dgm:prSet presAssocID="{6DEEBEC1-D1D8-4267-9168-0F127248C5DB}" presName="sibTrans" presStyleLbl="sibTrans1D1" presStyleIdx="5" presStyleCnt="6"/>
      <dgm:spPr/>
    </dgm:pt>
    <dgm:pt modelId="{98A87902-C39A-4B91-824D-55B6BE12A3F1}" type="pres">
      <dgm:prSet presAssocID="{6DEEBEC1-D1D8-4267-9168-0F127248C5DB}" presName="connectorText" presStyleLbl="sibTrans1D1" presStyleIdx="5" presStyleCnt="6"/>
      <dgm:spPr/>
    </dgm:pt>
    <dgm:pt modelId="{B6BFFEB6-D577-4CB8-B705-6EF378B7FD68}" type="pres">
      <dgm:prSet presAssocID="{08DE8402-51C7-4AE1-9FF6-59E7A8389E45}" presName="node" presStyleLbl="node1" presStyleIdx="6" presStyleCnt="7">
        <dgm:presLayoutVars>
          <dgm:bulletEnabled val="1"/>
        </dgm:presLayoutVars>
      </dgm:prSet>
      <dgm:spPr/>
    </dgm:pt>
  </dgm:ptLst>
  <dgm:cxnLst>
    <dgm:cxn modelId="{09ED5200-3488-4242-9153-75CA1F95215C}" srcId="{5C60FBDF-5EE7-42CA-BA6D-974B400780D8}" destId="{C4547309-D4E7-46A9-AB5B-0D6EEFF84E52}" srcOrd="0" destOrd="0" parTransId="{F2627519-968B-4E2B-B679-137CE3572ABA}" sibTransId="{B4DC625E-A746-45BD-AFFD-56D5DD0A936B}"/>
    <dgm:cxn modelId="{319AA302-39B9-4792-8442-2B3265219273}" type="presOf" srcId="{BB446B4B-5C13-4832-BD96-398D2AA7A522}" destId="{551EC32E-CBB8-441F-848A-6E53CD0B8EBB}" srcOrd="0" destOrd="0" presId="urn:microsoft.com/office/officeart/2005/8/layout/bProcess3"/>
    <dgm:cxn modelId="{27970505-BAE0-40C0-80E5-B4B3DB105C52}" type="presOf" srcId="{B4DC625E-A746-45BD-AFFD-56D5DD0A936B}" destId="{637D3BB2-7905-4D2D-B62E-2D1A1DE9F59E}" srcOrd="1" destOrd="0" presId="urn:microsoft.com/office/officeart/2005/8/layout/bProcess3"/>
    <dgm:cxn modelId="{0282D10A-DC64-4B33-9E38-975A95C89AF8}" srcId="{5C60FBDF-5EE7-42CA-BA6D-974B400780D8}" destId="{08DE8402-51C7-4AE1-9FF6-59E7A8389E45}" srcOrd="6" destOrd="0" parTransId="{40379CC7-9B64-49E4-BCD8-31DC2758EB0D}" sibTransId="{35E6122D-C34B-434F-B26F-50CB976769B1}"/>
    <dgm:cxn modelId="{19316B34-2C0C-47DB-843A-6CA442014FA4}" type="presOf" srcId="{7E967153-7020-446E-8B63-06634C9F1A8B}" destId="{3CC2FAB8-9C15-4516-A22A-F34DDFCEB1F3}" srcOrd="1" destOrd="0" presId="urn:microsoft.com/office/officeart/2005/8/layout/bProcess3"/>
    <dgm:cxn modelId="{C4EF7539-2896-4FC2-98EF-DE369AD139BD}" type="presOf" srcId="{090E738A-9F7F-4E0E-B674-CDB3765911A8}" destId="{5F6D181D-3606-452D-B5DD-0917B8A4B3DE}" srcOrd="0" destOrd="0" presId="urn:microsoft.com/office/officeart/2005/8/layout/bProcess3"/>
    <dgm:cxn modelId="{581BE93C-0094-4543-9139-77342662A39F}" type="presOf" srcId="{D9E77706-BFD2-4ED3-B18B-DB2B8862F87D}" destId="{9DEEA439-DF84-44C0-B1FF-555DE1E2FBC6}" srcOrd="0" destOrd="0" presId="urn:microsoft.com/office/officeart/2005/8/layout/bProcess3"/>
    <dgm:cxn modelId="{28B9F33F-A1A5-430C-ABD2-960D26EAF1DD}" type="presOf" srcId="{894BCFB6-6143-4D1E-BE8A-2B7DA0D9F0A3}" destId="{8CBAA220-3F7A-4139-B168-12F0DF4B5930}" srcOrd="0" destOrd="0" presId="urn:microsoft.com/office/officeart/2005/8/layout/bProcess3"/>
    <dgm:cxn modelId="{36052067-18E5-4E78-9DC0-39FAF399A750}" type="presOf" srcId="{B4DC625E-A746-45BD-AFFD-56D5DD0A936B}" destId="{BDAC59FE-995B-4A53-9525-E85F38B12022}" srcOrd="0" destOrd="0" presId="urn:microsoft.com/office/officeart/2005/8/layout/bProcess3"/>
    <dgm:cxn modelId="{66E84868-6678-463A-92EA-EBA0BC1104D2}" type="presOf" srcId="{6552E4DF-CF29-485A-8B4A-7D776C1D84A3}" destId="{CAC6B913-ECB7-428E-AA43-48411850FD52}" srcOrd="0" destOrd="0" presId="urn:microsoft.com/office/officeart/2005/8/layout/bProcess3"/>
    <dgm:cxn modelId="{F7D7DF78-BFA3-405F-95FA-1309BB254AE1}" srcId="{5C60FBDF-5EE7-42CA-BA6D-974B400780D8}" destId="{090E738A-9F7F-4E0E-B674-CDB3765911A8}" srcOrd="5" destOrd="0" parTransId="{C07133EE-0C53-48DB-9AC1-EC91417AE2E3}" sibTransId="{6DEEBEC1-D1D8-4267-9168-0F127248C5DB}"/>
    <dgm:cxn modelId="{5FBAC37D-E3EC-4090-95AD-8361E739A1B4}" srcId="{5C60FBDF-5EE7-42CA-BA6D-974B400780D8}" destId="{051FA4D4-A473-44A5-9725-A89A304A5FCB}" srcOrd="3" destOrd="0" parTransId="{8B6C22DA-445B-4960-9B33-C730165E069D}" sibTransId="{7E967153-7020-446E-8B63-06634C9F1A8B}"/>
    <dgm:cxn modelId="{EC921D82-D48C-411A-82B5-C3985E376394}" srcId="{5C60FBDF-5EE7-42CA-BA6D-974B400780D8}" destId="{C9E26C42-0288-412E-88BF-99DE06884837}" srcOrd="1" destOrd="0" parTransId="{2DA29E79-5378-482F-BBFC-5D7E2A8208D3}" sibTransId="{6552E4DF-CF29-485A-8B4A-7D776C1D84A3}"/>
    <dgm:cxn modelId="{FD5A6F83-52E8-410C-99B9-B398199397BA}" type="presOf" srcId="{6552E4DF-CF29-485A-8B4A-7D776C1D84A3}" destId="{222A2D15-8CE2-4E59-A51F-5A1ED6A4665E}" srcOrd="1" destOrd="0" presId="urn:microsoft.com/office/officeart/2005/8/layout/bProcess3"/>
    <dgm:cxn modelId="{AA049787-5D6F-4C2F-87E7-2B3EF55A7B4F}" type="presOf" srcId="{BB446B4B-5C13-4832-BD96-398D2AA7A522}" destId="{6A9D2C8D-AE0E-49D8-9F05-730F21FE0C54}" srcOrd="1" destOrd="0" presId="urn:microsoft.com/office/officeart/2005/8/layout/bProcess3"/>
    <dgm:cxn modelId="{6716619B-C7DA-49EF-A669-E4C6DCCFF459}" type="presOf" srcId="{6DEEBEC1-D1D8-4267-9168-0F127248C5DB}" destId="{76E3D1C7-F9F0-4FA8-974C-9032BDE79846}" srcOrd="0" destOrd="0" presId="urn:microsoft.com/office/officeart/2005/8/layout/bProcess3"/>
    <dgm:cxn modelId="{3349F2A8-83CA-4562-9C3C-148D0A4712B9}" type="presOf" srcId="{7E967153-7020-446E-8B63-06634C9F1A8B}" destId="{45B6BEE7-BF88-4ECF-96DE-33AA9E5897F4}" srcOrd="0" destOrd="0" presId="urn:microsoft.com/office/officeart/2005/8/layout/bProcess3"/>
    <dgm:cxn modelId="{6416FEAC-98DE-4BF3-A43A-72DC0764B3B1}" type="presOf" srcId="{C9E26C42-0288-412E-88BF-99DE06884837}" destId="{A09C49A7-E5B1-4367-9354-DF0B4912BB9D}" srcOrd="0" destOrd="0" presId="urn:microsoft.com/office/officeart/2005/8/layout/bProcess3"/>
    <dgm:cxn modelId="{061CC4B4-4FFA-448E-92D5-5E4E19D0C86F}" srcId="{5C60FBDF-5EE7-42CA-BA6D-974B400780D8}" destId="{6F8BC4E2-C884-43D3-9C75-E980B05DA066}" srcOrd="2" destOrd="0" parTransId="{ECF67BFF-1242-44DF-BD73-98916129E522}" sibTransId="{894BCFB6-6143-4D1E-BE8A-2B7DA0D9F0A3}"/>
    <dgm:cxn modelId="{7EFC23BA-F7B8-484B-9102-0E64A2ACCDD1}" type="presOf" srcId="{6DEEBEC1-D1D8-4267-9168-0F127248C5DB}" destId="{98A87902-C39A-4B91-824D-55B6BE12A3F1}" srcOrd="1" destOrd="0" presId="urn:microsoft.com/office/officeart/2005/8/layout/bProcess3"/>
    <dgm:cxn modelId="{A93B4BC0-3F26-4483-AEE5-0C54757178F5}" type="presOf" srcId="{5C60FBDF-5EE7-42CA-BA6D-974B400780D8}" destId="{3B9B7950-779B-4657-A2F6-01EFEE807007}" srcOrd="0" destOrd="0" presId="urn:microsoft.com/office/officeart/2005/8/layout/bProcess3"/>
    <dgm:cxn modelId="{A120BBCD-17A7-48B8-B5CA-A09B01BC6A12}" type="presOf" srcId="{C4547309-D4E7-46A9-AB5B-0D6EEFF84E52}" destId="{44ABF54F-DC0F-4B5D-A4C7-D8CFC8C103DC}" srcOrd="0" destOrd="0" presId="urn:microsoft.com/office/officeart/2005/8/layout/bProcess3"/>
    <dgm:cxn modelId="{43C1D8D1-6A7F-4319-9B30-E6782B5E59B2}" type="presOf" srcId="{894BCFB6-6143-4D1E-BE8A-2B7DA0D9F0A3}" destId="{1C918051-FBD7-4B13-8329-4079C0868DAC}" srcOrd="1" destOrd="0" presId="urn:microsoft.com/office/officeart/2005/8/layout/bProcess3"/>
    <dgm:cxn modelId="{3C8EC9D5-E61A-4311-9D8E-B9D323AAE6A1}" type="presOf" srcId="{051FA4D4-A473-44A5-9725-A89A304A5FCB}" destId="{3C1E1686-5C92-4874-B18E-1309944C41FB}" srcOrd="0" destOrd="0" presId="urn:microsoft.com/office/officeart/2005/8/layout/bProcess3"/>
    <dgm:cxn modelId="{E15B27EE-738D-46BA-B801-12AEE66D3071}" type="presOf" srcId="{08DE8402-51C7-4AE1-9FF6-59E7A8389E45}" destId="{B6BFFEB6-D577-4CB8-B705-6EF378B7FD68}" srcOrd="0" destOrd="0" presId="urn:microsoft.com/office/officeart/2005/8/layout/bProcess3"/>
    <dgm:cxn modelId="{C83B4AF0-9C88-4983-BAE0-855B770B04FB}" type="presOf" srcId="{6F8BC4E2-C884-43D3-9C75-E980B05DA066}" destId="{33680F6E-3FC6-4CA9-A6A6-9DB3E170135A}" srcOrd="0" destOrd="0" presId="urn:microsoft.com/office/officeart/2005/8/layout/bProcess3"/>
    <dgm:cxn modelId="{22DF67F5-869C-4B2E-9570-482C6ABB4586}" srcId="{5C60FBDF-5EE7-42CA-BA6D-974B400780D8}" destId="{D9E77706-BFD2-4ED3-B18B-DB2B8862F87D}" srcOrd="4" destOrd="0" parTransId="{112DC4CB-1DFE-48B6-B752-9D1958FAE322}" sibTransId="{BB446B4B-5C13-4832-BD96-398D2AA7A522}"/>
    <dgm:cxn modelId="{E3C2B940-2A05-4E22-BF0A-36FA1345995D}" type="presParOf" srcId="{3B9B7950-779B-4657-A2F6-01EFEE807007}" destId="{44ABF54F-DC0F-4B5D-A4C7-D8CFC8C103DC}" srcOrd="0" destOrd="0" presId="urn:microsoft.com/office/officeart/2005/8/layout/bProcess3"/>
    <dgm:cxn modelId="{B8653071-9CC2-4577-8F38-2590F541D2C6}" type="presParOf" srcId="{3B9B7950-779B-4657-A2F6-01EFEE807007}" destId="{BDAC59FE-995B-4A53-9525-E85F38B12022}" srcOrd="1" destOrd="0" presId="urn:microsoft.com/office/officeart/2005/8/layout/bProcess3"/>
    <dgm:cxn modelId="{7B838C1F-BCEB-43AF-9E4B-C40A50522BC1}" type="presParOf" srcId="{BDAC59FE-995B-4A53-9525-E85F38B12022}" destId="{637D3BB2-7905-4D2D-B62E-2D1A1DE9F59E}" srcOrd="0" destOrd="0" presId="urn:microsoft.com/office/officeart/2005/8/layout/bProcess3"/>
    <dgm:cxn modelId="{D0F403B1-424C-43EB-B503-59BE5DF4904F}" type="presParOf" srcId="{3B9B7950-779B-4657-A2F6-01EFEE807007}" destId="{A09C49A7-E5B1-4367-9354-DF0B4912BB9D}" srcOrd="2" destOrd="0" presId="urn:microsoft.com/office/officeart/2005/8/layout/bProcess3"/>
    <dgm:cxn modelId="{D7CE5FB9-3EB0-44E8-A5CB-555723C03DB1}" type="presParOf" srcId="{3B9B7950-779B-4657-A2F6-01EFEE807007}" destId="{CAC6B913-ECB7-428E-AA43-48411850FD52}" srcOrd="3" destOrd="0" presId="urn:microsoft.com/office/officeart/2005/8/layout/bProcess3"/>
    <dgm:cxn modelId="{B1F6894E-DED3-4D38-9E95-942457B51950}" type="presParOf" srcId="{CAC6B913-ECB7-428E-AA43-48411850FD52}" destId="{222A2D15-8CE2-4E59-A51F-5A1ED6A4665E}" srcOrd="0" destOrd="0" presId="urn:microsoft.com/office/officeart/2005/8/layout/bProcess3"/>
    <dgm:cxn modelId="{294F4EA0-36C5-4A4B-A1CF-B90CC099887A}" type="presParOf" srcId="{3B9B7950-779B-4657-A2F6-01EFEE807007}" destId="{33680F6E-3FC6-4CA9-A6A6-9DB3E170135A}" srcOrd="4" destOrd="0" presId="urn:microsoft.com/office/officeart/2005/8/layout/bProcess3"/>
    <dgm:cxn modelId="{D78974FC-4429-4406-8E0E-DECD83A870C7}" type="presParOf" srcId="{3B9B7950-779B-4657-A2F6-01EFEE807007}" destId="{8CBAA220-3F7A-4139-B168-12F0DF4B5930}" srcOrd="5" destOrd="0" presId="urn:microsoft.com/office/officeart/2005/8/layout/bProcess3"/>
    <dgm:cxn modelId="{E6CFADB2-B733-47D1-98D4-59949133D91A}" type="presParOf" srcId="{8CBAA220-3F7A-4139-B168-12F0DF4B5930}" destId="{1C918051-FBD7-4B13-8329-4079C0868DAC}" srcOrd="0" destOrd="0" presId="urn:microsoft.com/office/officeart/2005/8/layout/bProcess3"/>
    <dgm:cxn modelId="{D0A67A83-7C70-40EF-AA8C-FA4EA7D6A824}" type="presParOf" srcId="{3B9B7950-779B-4657-A2F6-01EFEE807007}" destId="{3C1E1686-5C92-4874-B18E-1309944C41FB}" srcOrd="6" destOrd="0" presId="urn:microsoft.com/office/officeart/2005/8/layout/bProcess3"/>
    <dgm:cxn modelId="{2A8181C1-89E4-4DAE-9D99-FB32BDB28AF4}" type="presParOf" srcId="{3B9B7950-779B-4657-A2F6-01EFEE807007}" destId="{45B6BEE7-BF88-4ECF-96DE-33AA9E5897F4}" srcOrd="7" destOrd="0" presId="urn:microsoft.com/office/officeart/2005/8/layout/bProcess3"/>
    <dgm:cxn modelId="{FF3489EA-496C-4E7A-B3CE-33B3AA8DD0D7}" type="presParOf" srcId="{45B6BEE7-BF88-4ECF-96DE-33AA9E5897F4}" destId="{3CC2FAB8-9C15-4516-A22A-F34DDFCEB1F3}" srcOrd="0" destOrd="0" presId="urn:microsoft.com/office/officeart/2005/8/layout/bProcess3"/>
    <dgm:cxn modelId="{F79D9AB0-A563-421A-A77C-8C129AB0593D}" type="presParOf" srcId="{3B9B7950-779B-4657-A2F6-01EFEE807007}" destId="{9DEEA439-DF84-44C0-B1FF-555DE1E2FBC6}" srcOrd="8" destOrd="0" presId="urn:microsoft.com/office/officeart/2005/8/layout/bProcess3"/>
    <dgm:cxn modelId="{19DF5794-49E2-490B-B10A-4D8D686512BC}" type="presParOf" srcId="{3B9B7950-779B-4657-A2F6-01EFEE807007}" destId="{551EC32E-CBB8-441F-848A-6E53CD0B8EBB}" srcOrd="9" destOrd="0" presId="urn:microsoft.com/office/officeart/2005/8/layout/bProcess3"/>
    <dgm:cxn modelId="{03EC567E-386B-43C7-ADA3-667F06B9FCFC}" type="presParOf" srcId="{551EC32E-CBB8-441F-848A-6E53CD0B8EBB}" destId="{6A9D2C8D-AE0E-49D8-9F05-730F21FE0C54}" srcOrd="0" destOrd="0" presId="urn:microsoft.com/office/officeart/2005/8/layout/bProcess3"/>
    <dgm:cxn modelId="{3A961B4E-253A-40A0-890C-2308EE6D4D73}" type="presParOf" srcId="{3B9B7950-779B-4657-A2F6-01EFEE807007}" destId="{5F6D181D-3606-452D-B5DD-0917B8A4B3DE}" srcOrd="10" destOrd="0" presId="urn:microsoft.com/office/officeart/2005/8/layout/bProcess3"/>
    <dgm:cxn modelId="{449A2AF0-FC17-4500-80C1-1D0DD54DAB03}" type="presParOf" srcId="{3B9B7950-779B-4657-A2F6-01EFEE807007}" destId="{76E3D1C7-F9F0-4FA8-974C-9032BDE79846}" srcOrd="11" destOrd="0" presId="urn:microsoft.com/office/officeart/2005/8/layout/bProcess3"/>
    <dgm:cxn modelId="{FEB57E1A-A78B-45DE-A2B2-66695A99457C}" type="presParOf" srcId="{76E3D1C7-F9F0-4FA8-974C-9032BDE79846}" destId="{98A87902-C39A-4B91-824D-55B6BE12A3F1}" srcOrd="0" destOrd="0" presId="urn:microsoft.com/office/officeart/2005/8/layout/bProcess3"/>
    <dgm:cxn modelId="{19F40ACB-A12F-4302-8F19-44D16B404811}" type="presParOf" srcId="{3B9B7950-779B-4657-A2F6-01EFEE807007}" destId="{B6BFFEB6-D577-4CB8-B705-6EF378B7FD68}"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8B70B-F566-4EDD-B9AB-B4A54ED7D3CE}">
      <dsp:nvSpPr>
        <dsp:cNvPr id="0" name=""/>
        <dsp:cNvSpPr/>
      </dsp:nvSpPr>
      <dsp:spPr>
        <a:xfrm>
          <a:off x="2880840" y="1061815"/>
          <a:ext cx="632097" cy="91440"/>
        </a:xfrm>
        <a:custGeom>
          <a:avLst/>
          <a:gdLst/>
          <a:ahLst/>
          <a:cxnLst/>
          <a:rect l="0" t="0" r="0" b="0"/>
          <a:pathLst>
            <a:path>
              <a:moveTo>
                <a:pt x="0" y="45720"/>
              </a:moveTo>
              <a:lnTo>
                <a:pt x="63209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80322" y="1104221"/>
        <a:ext cx="33134" cy="6626"/>
      </dsp:txXfrm>
    </dsp:sp>
    <dsp:sp modelId="{2A802684-E39D-410B-86D3-F2266BF10D80}">
      <dsp:nvSpPr>
        <dsp:cNvPr id="0" name=""/>
        <dsp:cNvSpPr/>
      </dsp:nvSpPr>
      <dsp:spPr>
        <a:xfrm>
          <a:off x="1349" y="243147"/>
          <a:ext cx="2881291" cy="1728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err="1"/>
            <a:t>PD.json_normalize</a:t>
          </a:r>
          <a:r>
            <a:rPr lang="en-GB" sz="1700" kern="1200" dirty="0"/>
            <a:t> was applied to the </a:t>
          </a:r>
          <a:r>
            <a:rPr lang="en-GB" sz="1700" kern="1200" dirty="0" err="1"/>
            <a:t>json</a:t>
          </a:r>
          <a:r>
            <a:rPr lang="en-GB" sz="1700" kern="1200" dirty="0"/>
            <a:t> response from the provided URL</a:t>
          </a:r>
        </a:p>
      </dsp:txBody>
      <dsp:txXfrm>
        <a:off x="1349" y="243147"/>
        <a:ext cx="2881291" cy="1728774"/>
      </dsp:txXfrm>
    </dsp:sp>
    <dsp:sp modelId="{C1890C46-6810-48E0-A82B-80234007FE71}">
      <dsp:nvSpPr>
        <dsp:cNvPr id="0" name=""/>
        <dsp:cNvSpPr/>
      </dsp:nvSpPr>
      <dsp:spPr>
        <a:xfrm>
          <a:off x="1441995" y="1970122"/>
          <a:ext cx="3543988" cy="632097"/>
        </a:xfrm>
        <a:custGeom>
          <a:avLst/>
          <a:gdLst/>
          <a:ahLst/>
          <a:cxnLst/>
          <a:rect l="0" t="0" r="0" b="0"/>
          <a:pathLst>
            <a:path>
              <a:moveTo>
                <a:pt x="3543988" y="0"/>
              </a:moveTo>
              <a:lnTo>
                <a:pt x="3543988" y="333148"/>
              </a:lnTo>
              <a:lnTo>
                <a:pt x="0" y="333148"/>
              </a:lnTo>
              <a:lnTo>
                <a:pt x="0" y="63209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3854" y="2282857"/>
        <a:ext cx="180270" cy="6626"/>
      </dsp:txXfrm>
    </dsp:sp>
    <dsp:sp modelId="{6DE45BCC-181F-4BB9-A45A-5BDCE8990320}">
      <dsp:nvSpPr>
        <dsp:cNvPr id="0" name=""/>
        <dsp:cNvSpPr/>
      </dsp:nvSpPr>
      <dsp:spPr>
        <a:xfrm>
          <a:off x="3545338" y="243147"/>
          <a:ext cx="2881291" cy="1728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Some columns were discarded from that DF, and some rows removed from the DF were data was not suitable. Such as core type and dates.</a:t>
          </a:r>
        </a:p>
      </dsp:txBody>
      <dsp:txXfrm>
        <a:off x="3545338" y="243147"/>
        <a:ext cx="2881291" cy="1728774"/>
      </dsp:txXfrm>
    </dsp:sp>
    <dsp:sp modelId="{3F34DBC0-BB66-40FE-A25F-6959D4C4F800}">
      <dsp:nvSpPr>
        <dsp:cNvPr id="0" name=""/>
        <dsp:cNvSpPr/>
      </dsp:nvSpPr>
      <dsp:spPr>
        <a:xfrm>
          <a:off x="2880840" y="3453286"/>
          <a:ext cx="632097" cy="91440"/>
        </a:xfrm>
        <a:custGeom>
          <a:avLst/>
          <a:gdLst/>
          <a:ahLst/>
          <a:cxnLst/>
          <a:rect l="0" t="0" r="0" b="0"/>
          <a:pathLst>
            <a:path>
              <a:moveTo>
                <a:pt x="0" y="45720"/>
              </a:moveTo>
              <a:lnTo>
                <a:pt x="63209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80322" y="3495693"/>
        <a:ext cx="33134" cy="6626"/>
      </dsp:txXfrm>
    </dsp:sp>
    <dsp:sp modelId="{51A78ACC-9103-4106-8280-0F29AC6B6BA1}">
      <dsp:nvSpPr>
        <dsp:cNvPr id="0" name=""/>
        <dsp:cNvSpPr/>
      </dsp:nvSpPr>
      <dsp:spPr>
        <a:xfrm>
          <a:off x="1349" y="2634619"/>
          <a:ext cx="2881291" cy="1728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Several pre made functions were applied to the data to extract specific information</a:t>
          </a:r>
        </a:p>
      </dsp:txBody>
      <dsp:txXfrm>
        <a:off x="1349" y="2634619"/>
        <a:ext cx="2881291" cy="1728774"/>
      </dsp:txXfrm>
    </dsp:sp>
    <dsp:sp modelId="{BBD97F97-7D48-425A-BF90-135B50E02CA3}">
      <dsp:nvSpPr>
        <dsp:cNvPr id="0" name=""/>
        <dsp:cNvSpPr/>
      </dsp:nvSpPr>
      <dsp:spPr>
        <a:xfrm>
          <a:off x="3545338" y="2634619"/>
          <a:ext cx="2881291" cy="1728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Extracted data was combined into a dictionary, which was then converted into a DF. The DF </a:t>
          </a:r>
          <a:r>
            <a:rPr lang="en-GB" sz="1700" kern="1200" dirty="0" err="1"/>
            <a:t>wasfiltered</a:t>
          </a:r>
          <a:r>
            <a:rPr lang="en-GB" sz="1700" kern="1200" dirty="0"/>
            <a:t> to only include Falcon 9 rockets</a:t>
          </a:r>
        </a:p>
      </dsp:txBody>
      <dsp:txXfrm>
        <a:off x="3545338" y="2634619"/>
        <a:ext cx="2881291" cy="1728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9A7FB-7882-44EB-85BE-C415AC206E66}">
      <dsp:nvSpPr>
        <dsp:cNvPr id="0" name=""/>
        <dsp:cNvSpPr/>
      </dsp:nvSpPr>
      <dsp:spPr>
        <a:xfrm>
          <a:off x="2720884" y="680456"/>
          <a:ext cx="525438" cy="91440"/>
        </a:xfrm>
        <a:custGeom>
          <a:avLst/>
          <a:gdLst/>
          <a:ahLst/>
          <a:cxnLst/>
          <a:rect l="0" t="0" r="0" b="0"/>
          <a:pathLst>
            <a:path>
              <a:moveTo>
                <a:pt x="0" y="45720"/>
              </a:moveTo>
              <a:lnTo>
                <a:pt x="52543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69702" y="723396"/>
        <a:ext cx="27801" cy="5560"/>
      </dsp:txXfrm>
    </dsp:sp>
    <dsp:sp modelId="{E2DDD9AC-492C-4246-AE4B-A3170DC65361}">
      <dsp:nvSpPr>
        <dsp:cNvPr id="0" name=""/>
        <dsp:cNvSpPr/>
      </dsp:nvSpPr>
      <dsp:spPr>
        <a:xfrm>
          <a:off x="305125" y="908"/>
          <a:ext cx="2417558" cy="1450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.get was used to get information from a Wikipedia page containing multiple table with launch data.</a:t>
          </a:r>
        </a:p>
      </dsp:txBody>
      <dsp:txXfrm>
        <a:off x="305125" y="908"/>
        <a:ext cx="2417558" cy="1450535"/>
      </dsp:txXfrm>
    </dsp:sp>
    <dsp:sp modelId="{346191D4-8D5D-4CF4-939D-4EED4492F40B}">
      <dsp:nvSpPr>
        <dsp:cNvPr id="0" name=""/>
        <dsp:cNvSpPr/>
      </dsp:nvSpPr>
      <dsp:spPr>
        <a:xfrm>
          <a:off x="1513904" y="1449644"/>
          <a:ext cx="2973597" cy="525438"/>
        </a:xfrm>
        <a:custGeom>
          <a:avLst/>
          <a:gdLst/>
          <a:ahLst/>
          <a:cxnLst/>
          <a:rect l="0" t="0" r="0" b="0"/>
          <a:pathLst>
            <a:path>
              <a:moveTo>
                <a:pt x="2973597" y="0"/>
              </a:moveTo>
              <a:lnTo>
                <a:pt x="2973597" y="279819"/>
              </a:lnTo>
              <a:lnTo>
                <a:pt x="0" y="279819"/>
              </a:lnTo>
              <a:lnTo>
                <a:pt x="0" y="52543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25075" y="1709583"/>
        <a:ext cx="151256" cy="5560"/>
      </dsp:txXfrm>
    </dsp:sp>
    <dsp:sp modelId="{C06B204A-544F-45EA-AD85-2A97BEC8DBA5}">
      <dsp:nvSpPr>
        <dsp:cNvPr id="0" name=""/>
        <dsp:cNvSpPr/>
      </dsp:nvSpPr>
      <dsp:spPr>
        <a:xfrm>
          <a:off x="3278722" y="908"/>
          <a:ext cx="2417558" cy="1450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err="1"/>
            <a:t>BeautifulSoup</a:t>
          </a:r>
          <a:r>
            <a:rPr lang="en-GB" sz="1300" kern="1200" dirty="0"/>
            <a:t> object was created, title data extracted followed by </a:t>
          </a:r>
          <a:r>
            <a:rPr lang="en-GB" sz="1300" kern="1200" dirty="0" err="1"/>
            <a:t>find_all</a:t>
          </a:r>
          <a:r>
            <a:rPr lang="en-GB" sz="1300" kern="1200" dirty="0"/>
            <a:t> tables.</a:t>
          </a:r>
        </a:p>
      </dsp:txBody>
      <dsp:txXfrm>
        <a:off x="3278722" y="908"/>
        <a:ext cx="2417558" cy="1450535"/>
      </dsp:txXfrm>
    </dsp:sp>
    <dsp:sp modelId="{DA321423-A450-4A4D-BC54-D1479A79656B}">
      <dsp:nvSpPr>
        <dsp:cNvPr id="0" name=""/>
        <dsp:cNvSpPr/>
      </dsp:nvSpPr>
      <dsp:spPr>
        <a:xfrm>
          <a:off x="2720884" y="2687030"/>
          <a:ext cx="525438" cy="91440"/>
        </a:xfrm>
        <a:custGeom>
          <a:avLst/>
          <a:gdLst/>
          <a:ahLst/>
          <a:cxnLst/>
          <a:rect l="0" t="0" r="0" b="0"/>
          <a:pathLst>
            <a:path>
              <a:moveTo>
                <a:pt x="0" y="45720"/>
              </a:moveTo>
              <a:lnTo>
                <a:pt x="52543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69702" y="2729970"/>
        <a:ext cx="27801" cy="5560"/>
      </dsp:txXfrm>
    </dsp:sp>
    <dsp:sp modelId="{F8E7D780-F703-42FE-98BE-081D85B80F77}">
      <dsp:nvSpPr>
        <dsp:cNvPr id="0" name=""/>
        <dsp:cNvSpPr/>
      </dsp:nvSpPr>
      <dsp:spPr>
        <a:xfrm>
          <a:off x="305125" y="2007482"/>
          <a:ext cx="2417558" cy="1450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Column headers were extracted form the third table with a pre made function.</a:t>
          </a:r>
        </a:p>
      </dsp:txBody>
      <dsp:txXfrm>
        <a:off x="305125" y="2007482"/>
        <a:ext cx="2417558" cy="1450535"/>
      </dsp:txXfrm>
    </dsp:sp>
    <dsp:sp modelId="{D9405530-9E26-4E9B-8761-9E9E236C10B2}">
      <dsp:nvSpPr>
        <dsp:cNvPr id="0" name=""/>
        <dsp:cNvSpPr/>
      </dsp:nvSpPr>
      <dsp:spPr>
        <a:xfrm>
          <a:off x="1513904" y="3456218"/>
          <a:ext cx="2973597" cy="525438"/>
        </a:xfrm>
        <a:custGeom>
          <a:avLst/>
          <a:gdLst/>
          <a:ahLst/>
          <a:cxnLst/>
          <a:rect l="0" t="0" r="0" b="0"/>
          <a:pathLst>
            <a:path>
              <a:moveTo>
                <a:pt x="2973597" y="0"/>
              </a:moveTo>
              <a:lnTo>
                <a:pt x="2973597" y="279819"/>
              </a:lnTo>
              <a:lnTo>
                <a:pt x="0" y="279819"/>
              </a:lnTo>
              <a:lnTo>
                <a:pt x="0" y="52543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925075" y="3716157"/>
        <a:ext cx="151256" cy="5560"/>
      </dsp:txXfrm>
    </dsp:sp>
    <dsp:sp modelId="{E656D500-CD9E-4A7D-B854-2488678E0A2C}">
      <dsp:nvSpPr>
        <dsp:cNvPr id="0" name=""/>
        <dsp:cNvSpPr/>
      </dsp:nvSpPr>
      <dsp:spPr>
        <a:xfrm>
          <a:off x="3278722" y="2007482"/>
          <a:ext cx="2417558" cy="1450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An empty dictionary was created to capture the data which was then filled by applying the pre made functions inside a delightful series of for loops and if else statements.</a:t>
          </a:r>
        </a:p>
      </dsp:txBody>
      <dsp:txXfrm>
        <a:off x="3278722" y="2007482"/>
        <a:ext cx="2417558" cy="1450535"/>
      </dsp:txXfrm>
    </dsp:sp>
    <dsp:sp modelId="{45EB801A-AC89-4AEC-8C51-D3A40BBEE725}">
      <dsp:nvSpPr>
        <dsp:cNvPr id="0" name=""/>
        <dsp:cNvSpPr/>
      </dsp:nvSpPr>
      <dsp:spPr>
        <a:xfrm>
          <a:off x="305125" y="4014056"/>
          <a:ext cx="2417558" cy="1450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Finaly the dictionary was converted to a DF.</a:t>
          </a:r>
        </a:p>
      </dsp:txBody>
      <dsp:txXfrm>
        <a:off x="305125" y="4014056"/>
        <a:ext cx="2417558" cy="14505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81709-2F2C-410E-8BA8-8E3191F7D888}">
      <dsp:nvSpPr>
        <dsp:cNvPr id="0" name=""/>
        <dsp:cNvSpPr/>
      </dsp:nvSpPr>
      <dsp:spPr>
        <a:xfrm>
          <a:off x="3897931" y="711538"/>
          <a:ext cx="548784" cy="91440"/>
        </a:xfrm>
        <a:custGeom>
          <a:avLst/>
          <a:gdLst/>
          <a:ahLst/>
          <a:cxnLst/>
          <a:rect l="0" t="0" r="0" b="0"/>
          <a:pathLst>
            <a:path>
              <a:moveTo>
                <a:pt x="0" y="45720"/>
              </a:moveTo>
              <a:lnTo>
                <a:pt x="54878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157838" y="754361"/>
        <a:ext cx="28969" cy="5793"/>
      </dsp:txXfrm>
    </dsp:sp>
    <dsp:sp modelId="{14468BF6-4CCC-47FA-AD07-F183E97DE214}">
      <dsp:nvSpPr>
        <dsp:cNvPr id="0" name=""/>
        <dsp:cNvSpPr/>
      </dsp:nvSpPr>
      <dsp:spPr>
        <a:xfrm>
          <a:off x="1380666" y="1538"/>
          <a:ext cx="2519064" cy="15114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Data loaded from URL w/ fetch and read in as csv</a:t>
          </a:r>
        </a:p>
      </dsp:txBody>
      <dsp:txXfrm>
        <a:off x="1380666" y="1538"/>
        <a:ext cx="2519064" cy="1511438"/>
      </dsp:txXfrm>
    </dsp:sp>
    <dsp:sp modelId="{8D67EC7E-D5F6-438A-B44D-A31F1AE6BFF6}">
      <dsp:nvSpPr>
        <dsp:cNvPr id="0" name=""/>
        <dsp:cNvSpPr/>
      </dsp:nvSpPr>
      <dsp:spPr>
        <a:xfrm>
          <a:off x="6996380" y="711538"/>
          <a:ext cx="548784" cy="91440"/>
        </a:xfrm>
        <a:custGeom>
          <a:avLst/>
          <a:gdLst/>
          <a:ahLst/>
          <a:cxnLst/>
          <a:rect l="0" t="0" r="0" b="0"/>
          <a:pathLst>
            <a:path>
              <a:moveTo>
                <a:pt x="0" y="45720"/>
              </a:moveTo>
              <a:lnTo>
                <a:pt x="54878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56288" y="754361"/>
        <a:ext cx="28969" cy="5793"/>
      </dsp:txXfrm>
    </dsp:sp>
    <dsp:sp modelId="{9FB2EE67-8886-4C25-B90D-DFAC571096A7}">
      <dsp:nvSpPr>
        <dsp:cNvPr id="0" name=""/>
        <dsp:cNvSpPr/>
      </dsp:nvSpPr>
      <dsp:spPr>
        <a:xfrm>
          <a:off x="4479116" y="1538"/>
          <a:ext cx="2519064" cy="15114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The % of null data points was calculated (Landing pad 28%) with .</a:t>
          </a:r>
          <a:r>
            <a:rPr lang="en-GB" sz="1400" kern="1200" dirty="0" err="1"/>
            <a:t>isnull</a:t>
          </a:r>
          <a:endParaRPr lang="en-GB" sz="1400" kern="1200" dirty="0"/>
        </a:p>
      </dsp:txBody>
      <dsp:txXfrm>
        <a:off x="4479116" y="1538"/>
        <a:ext cx="2519064" cy="1511438"/>
      </dsp:txXfrm>
    </dsp:sp>
    <dsp:sp modelId="{D9B0E7DF-EBF0-4816-94AA-DB1FA252D069}">
      <dsp:nvSpPr>
        <dsp:cNvPr id="0" name=""/>
        <dsp:cNvSpPr/>
      </dsp:nvSpPr>
      <dsp:spPr>
        <a:xfrm>
          <a:off x="2640198" y="1511177"/>
          <a:ext cx="6196899" cy="548784"/>
        </a:xfrm>
        <a:custGeom>
          <a:avLst/>
          <a:gdLst/>
          <a:ahLst/>
          <a:cxnLst/>
          <a:rect l="0" t="0" r="0" b="0"/>
          <a:pathLst>
            <a:path>
              <a:moveTo>
                <a:pt x="6196899" y="0"/>
              </a:moveTo>
              <a:lnTo>
                <a:pt x="6196899" y="291492"/>
              </a:lnTo>
              <a:lnTo>
                <a:pt x="0" y="291492"/>
              </a:lnTo>
              <a:lnTo>
                <a:pt x="0" y="54878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83050" y="1782673"/>
        <a:ext cx="311196" cy="5793"/>
      </dsp:txXfrm>
    </dsp:sp>
    <dsp:sp modelId="{59311BBE-239C-4EDD-A6B0-90C67B3E9C58}">
      <dsp:nvSpPr>
        <dsp:cNvPr id="0" name=""/>
        <dsp:cNvSpPr/>
      </dsp:nvSpPr>
      <dsp:spPr>
        <a:xfrm>
          <a:off x="7577565" y="1538"/>
          <a:ext cx="2519064" cy="15114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Data types were determined with /</a:t>
          </a:r>
          <a:r>
            <a:rPr lang="en-GB" sz="1400" kern="1200" dirty="0" err="1"/>
            <a:t>dtypes</a:t>
          </a:r>
          <a:endParaRPr lang="en-GB" sz="1400" kern="1200" dirty="0"/>
        </a:p>
      </dsp:txBody>
      <dsp:txXfrm>
        <a:off x="7577565" y="1538"/>
        <a:ext cx="2519064" cy="1511438"/>
      </dsp:txXfrm>
    </dsp:sp>
    <dsp:sp modelId="{24F9E8E3-E979-4ADE-A314-4F5DC15A20B6}">
      <dsp:nvSpPr>
        <dsp:cNvPr id="0" name=""/>
        <dsp:cNvSpPr/>
      </dsp:nvSpPr>
      <dsp:spPr>
        <a:xfrm>
          <a:off x="3897931" y="2802361"/>
          <a:ext cx="548784" cy="91440"/>
        </a:xfrm>
        <a:custGeom>
          <a:avLst/>
          <a:gdLst/>
          <a:ahLst/>
          <a:cxnLst/>
          <a:rect l="0" t="0" r="0" b="0"/>
          <a:pathLst>
            <a:path>
              <a:moveTo>
                <a:pt x="0" y="45720"/>
              </a:moveTo>
              <a:lnTo>
                <a:pt x="54878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157838" y="2845185"/>
        <a:ext cx="28969" cy="5793"/>
      </dsp:txXfrm>
    </dsp:sp>
    <dsp:sp modelId="{11DAE724-D578-4E6C-BF22-0DEE4B7D2D9E}">
      <dsp:nvSpPr>
        <dsp:cNvPr id="0" name=""/>
        <dsp:cNvSpPr/>
      </dsp:nvSpPr>
      <dsp:spPr>
        <a:xfrm>
          <a:off x="1380666" y="2092362"/>
          <a:ext cx="2519064" cy="15114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err="1"/>
            <a:t>Value_counts</a:t>
          </a:r>
          <a:r>
            <a:rPr lang="en-GB" sz="1400" kern="1200" dirty="0"/>
            <a:t>() was used to determine the number  and occurrence of different launch sites and orbits.</a:t>
          </a:r>
        </a:p>
      </dsp:txBody>
      <dsp:txXfrm>
        <a:off x="1380666" y="2092362"/>
        <a:ext cx="2519064" cy="1511438"/>
      </dsp:txXfrm>
    </dsp:sp>
    <dsp:sp modelId="{D016D255-5390-4751-8ADF-CD62011FB3FA}">
      <dsp:nvSpPr>
        <dsp:cNvPr id="0" name=""/>
        <dsp:cNvSpPr/>
      </dsp:nvSpPr>
      <dsp:spPr>
        <a:xfrm>
          <a:off x="6996380" y="2802361"/>
          <a:ext cx="548784" cy="91440"/>
        </a:xfrm>
        <a:custGeom>
          <a:avLst/>
          <a:gdLst/>
          <a:ahLst/>
          <a:cxnLst/>
          <a:rect l="0" t="0" r="0" b="0"/>
          <a:pathLst>
            <a:path>
              <a:moveTo>
                <a:pt x="0" y="45720"/>
              </a:moveTo>
              <a:lnTo>
                <a:pt x="54878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256288" y="2845185"/>
        <a:ext cx="28969" cy="5793"/>
      </dsp:txXfrm>
    </dsp:sp>
    <dsp:sp modelId="{A085AA88-6324-40D4-B706-16583EA7B94E}">
      <dsp:nvSpPr>
        <dsp:cNvPr id="0" name=""/>
        <dsp:cNvSpPr/>
      </dsp:nvSpPr>
      <dsp:spPr>
        <a:xfrm>
          <a:off x="4479116" y="2092362"/>
          <a:ext cx="2519064" cy="15114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A new variable was created by applying </a:t>
          </a:r>
          <a:r>
            <a:rPr lang="en-GB" sz="1400" kern="1200" dirty="0" err="1"/>
            <a:t>value_counts</a:t>
          </a:r>
          <a:r>
            <a:rPr lang="en-GB" sz="1400" kern="1200" dirty="0"/>
            <a:t>() to the ‘outcome’ column, and from that a list of bad outcomes </a:t>
          </a:r>
        </a:p>
      </dsp:txBody>
      <dsp:txXfrm>
        <a:off x="4479116" y="2092362"/>
        <a:ext cx="2519064" cy="1511438"/>
      </dsp:txXfrm>
    </dsp:sp>
    <dsp:sp modelId="{515668B5-20C3-4607-A875-6A9FB2B7627E}">
      <dsp:nvSpPr>
        <dsp:cNvPr id="0" name=""/>
        <dsp:cNvSpPr/>
      </dsp:nvSpPr>
      <dsp:spPr>
        <a:xfrm>
          <a:off x="7577565" y="2092362"/>
          <a:ext cx="2519064" cy="15114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A function was made to return either a 1 for Good </a:t>
          </a:r>
          <a:r>
            <a:rPr lang="en-GB" sz="1400" kern="1200" dirty="0" err="1"/>
            <a:t>outcomse</a:t>
          </a:r>
          <a:r>
            <a:rPr lang="en-GB" sz="1400" kern="1200" dirty="0"/>
            <a:t> and a 0 for bad outcomes, this function was applied to the Outcome column to create the Landing class column</a:t>
          </a:r>
        </a:p>
      </dsp:txBody>
      <dsp:txXfrm>
        <a:off x="7577565" y="2092362"/>
        <a:ext cx="2519064" cy="15114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C59FE-995B-4A53-9525-E85F38B12022}">
      <dsp:nvSpPr>
        <dsp:cNvPr id="0" name=""/>
        <dsp:cNvSpPr/>
      </dsp:nvSpPr>
      <dsp:spPr>
        <a:xfrm>
          <a:off x="2553573" y="1517265"/>
          <a:ext cx="556587" cy="91440"/>
        </a:xfrm>
        <a:custGeom>
          <a:avLst/>
          <a:gdLst/>
          <a:ahLst/>
          <a:cxnLst/>
          <a:rect l="0" t="0" r="0" b="0"/>
          <a:pathLst>
            <a:path>
              <a:moveTo>
                <a:pt x="0" y="45720"/>
              </a:moveTo>
              <a:lnTo>
                <a:pt x="5565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17187" y="1560049"/>
        <a:ext cx="29359" cy="5871"/>
      </dsp:txXfrm>
    </dsp:sp>
    <dsp:sp modelId="{44ABF54F-DC0F-4B5D-A4C7-D8CFC8C103DC}">
      <dsp:nvSpPr>
        <dsp:cNvPr id="0" name=""/>
        <dsp:cNvSpPr/>
      </dsp:nvSpPr>
      <dsp:spPr>
        <a:xfrm>
          <a:off x="2383" y="797088"/>
          <a:ext cx="2552990" cy="1531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Data loaded into Python and split into 2 (Y and X) as arrays.</a:t>
          </a:r>
        </a:p>
      </dsp:txBody>
      <dsp:txXfrm>
        <a:off x="2383" y="797088"/>
        <a:ext cx="2552990" cy="1531794"/>
      </dsp:txXfrm>
    </dsp:sp>
    <dsp:sp modelId="{CAC6B913-ECB7-428E-AA43-48411850FD52}">
      <dsp:nvSpPr>
        <dsp:cNvPr id="0" name=""/>
        <dsp:cNvSpPr/>
      </dsp:nvSpPr>
      <dsp:spPr>
        <a:xfrm>
          <a:off x="5693751" y="1517265"/>
          <a:ext cx="556587" cy="91440"/>
        </a:xfrm>
        <a:custGeom>
          <a:avLst/>
          <a:gdLst/>
          <a:ahLst/>
          <a:cxnLst/>
          <a:rect l="0" t="0" r="0" b="0"/>
          <a:pathLst>
            <a:path>
              <a:moveTo>
                <a:pt x="0" y="45720"/>
              </a:moveTo>
              <a:lnTo>
                <a:pt x="5565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957365" y="1560049"/>
        <a:ext cx="29359" cy="5871"/>
      </dsp:txXfrm>
    </dsp:sp>
    <dsp:sp modelId="{A09C49A7-E5B1-4367-9354-DF0B4912BB9D}">
      <dsp:nvSpPr>
        <dsp:cNvPr id="0" name=""/>
        <dsp:cNvSpPr/>
      </dsp:nvSpPr>
      <dsp:spPr>
        <a:xfrm>
          <a:off x="3142561" y="797088"/>
          <a:ext cx="2552990" cy="1531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Data scaled using </a:t>
          </a:r>
          <a:r>
            <a:rPr lang="en-GB" sz="1300" kern="1200" dirty="0" err="1"/>
            <a:t>preprocessing.StandardScaler</a:t>
          </a:r>
          <a:r>
            <a:rPr lang="en-GB" sz="1300" kern="1200" dirty="0"/>
            <a:t>.</a:t>
          </a:r>
        </a:p>
      </dsp:txBody>
      <dsp:txXfrm>
        <a:off x="3142561" y="797088"/>
        <a:ext cx="2552990" cy="1531794"/>
      </dsp:txXfrm>
    </dsp:sp>
    <dsp:sp modelId="{8CBAA220-3F7A-4139-B168-12F0DF4B5930}">
      <dsp:nvSpPr>
        <dsp:cNvPr id="0" name=""/>
        <dsp:cNvSpPr/>
      </dsp:nvSpPr>
      <dsp:spPr>
        <a:xfrm>
          <a:off x="8833928" y="1517265"/>
          <a:ext cx="549796" cy="91440"/>
        </a:xfrm>
        <a:custGeom>
          <a:avLst/>
          <a:gdLst/>
          <a:ahLst/>
          <a:cxnLst/>
          <a:rect l="0" t="0" r="0" b="0"/>
          <a:pathLst>
            <a:path>
              <a:moveTo>
                <a:pt x="0" y="45720"/>
              </a:moveTo>
              <a:lnTo>
                <a:pt x="54979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9094317" y="1560049"/>
        <a:ext cx="29019" cy="5871"/>
      </dsp:txXfrm>
    </dsp:sp>
    <dsp:sp modelId="{33680F6E-3FC6-4CA9-A6A6-9DB3E170135A}">
      <dsp:nvSpPr>
        <dsp:cNvPr id="0" name=""/>
        <dsp:cNvSpPr/>
      </dsp:nvSpPr>
      <dsp:spPr>
        <a:xfrm>
          <a:off x="6282738" y="797088"/>
          <a:ext cx="2552990" cy="1531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Test and train data subset generated using </a:t>
          </a:r>
          <a:r>
            <a:rPr lang="en-GB" sz="1300" kern="1200" dirty="0" err="1"/>
            <a:t>train_test_split</a:t>
          </a:r>
          <a:r>
            <a:rPr lang="en-GB" sz="1300" kern="1200" dirty="0"/>
            <a:t>.</a:t>
          </a:r>
        </a:p>
      </dsp:txBody>
      <dsp:txXfrm>
        <a:off x="6282738" y="797088"/>
        <a:ext cx="2552990" cy="1531794"/>
      </dsp:txXfrm>
    </dsp:sp>
    <dsp:sp modelId="{45B6BEE7-BF88-4ECF-96DE-33AA9E5897F4}">
      <dsp:nvSpPr>
        <dsp:cNvPr id="0" name=""/>
        <dsp:cNvSpPr/>
      </dsp:nvSpPr>
      <dsp:spPr>
        <a:xfrm>
          <a:off x="1278878" y="2327082"/>
          <a:ext cx="9413742" cy="556587"/>
        </a:xfrm>
        <a:custGeom>
          <a:avLst/>
          <a:gdLst/>
          <a:ahLst/>
          <a:cxnLst/>
          <a:rect l="0" t="0" r="0" b="0"/>
          <a:pathLst>
            <a:path>
              <a:moveTo>
                <a:pt x="9413742" y="0"/>
              </a:moveTo>
              <a:lnTo>
                <a:pt x="9413742" y="295393"/>
              </a:lnTo>
              <a:lnTo>
                <a:pt x="0" y="295393"/>
              </a:lnTo>
              <a:lnTo>
                <a:pt x="0" y="55658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749948" y="2602440"/>
        <a:ext cx="471601" cy="5871"/>
      </dsp:txXfrm>
    </dsp:sp>
    <dsp:sp modelId="{3C1E1686-5C92-4874-B18E-1309944C41FB}">
      <dsp:nvSpPr>
        <dsp:cNvPr id="0" name=""/>
        <dsp:cNvSpPr/>
      </dsp:nvSpPr>
      <dsp:spPr>
        <a:xfrm>
          <a:off x="9416125" y="797088"/>
          <a:ext cx="2552990" cy="1531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Logistic regression, Support Vector Machine learning, Decision Tree, and K nearest neighbours machine learning models were all created and tested using multiple input parameters as provided in the lab.</a:t>
          </a:r>
        </a:p>
      </dsp:txBody>
      <dsp:txXfrm>
        <a:off x="9416125" y="797088"/>
        <a:ext cx="2552990" cy="1531794"/>
      </dsp:txXfrm>
    </dsp:sp>
    <dsp:sp modelId="{551EC32E-CBB8-441F-848A-6E53CD0B8EBB}">
      <dsp:nvSpPr>
        <dsp:cNvPr id="0" name=""/>
        <dsp:cNvSpPr/>
      </dsp:nvSpPr>
      <dsp:spPr>
        <a:xfrm>
          <a:off x="2553573" y="3636247"/>
          <a:ext cx="556587" cy="91440"/>
        </a:xfrm>
        <a:custGeom>
          <a:avLst/>
          <a:gdLst/>
          <a:ahLst/>
          <a:cxnLst/>
          <a:rect l="0" t="0" r="0" b="0"/>
          <a:pathLst>
            <a:path>
              <a:moveTo>
                <a:pt x="0" y="45720"/>
              </a:moveTo>
              <a:lnTo>
                <a:pt x="5565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17187" y="3679031"/>
        <a:ext cx="29359" cy="5871"/>
      </dsp:txXfrm>
    </dsp:sp>
    <dsp:sp modelId="{9DEEA439-DF84-44C0-B1FF-555DE1E2FBC6}">
      <dsp:nvSpPr>
        <dsp:cNvPr id="0" name=""/>
        <dsp:cNvSpPr/>
      </dsp:nvSpPr>
      <dsp:spPr>
        <a:xfrm>
          <a:off x="2383" y="2916070"/>
          <a:ext cx="2552990" cy="1531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For each method a variety of input parameters were tested using </a:t>
          </a:r>
          <a:r>
            <a:rPr lang="en-GB" sz="1300" kern="1200" dirty="0" err="1"/>
            <a:t>GridSearchCV</a:t>
          </a:r>
          <a:r>
            <a:rPr lang="en-GB" sz="1300" kern="1200" dirty="0"/>
            <a:t> to find optimal set.</a:t>
          </a:r>
        </a:p>
      </dsp:txBody>
      <dsp:txXfrm>
        <a:off x="2383" y="2916070"/>
        <a:ext cx="2552990" cy="1531794"/>
      </dsp:txXfrm>
    </dsp:sp>
    <dsp:sp modelId="{76E3D1C7-F9F0-4FA8-974C-9032BDE79846}">
      <dsp:nvSpPr>
        <dsp:cNvPr id="0" name=""/>
        <dsp:cNvSpPr/>
      </dsp:nvSpPr>
      <dsp:spPr>
        <a:xfrm>
          <a:off x="5693751" y="3636247"/>
          <a:ext cx="556587" cy="91440"/>
        </a:xfrm>
        <a:custGeom>
          <a:avLst/>
          <a:gdLst/>
          <a:ahLst/>
          <a:cxnLst/>
          <a:rect l="0" t="0" r="0" b="0"/>
          <a:pathLst>
            <a:path>
              <a:moveTo>
                <a:pt x="0" y="45720"/>
              </a:moveTo>
              <a:lnTo>
                <a:pt x="55658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957365" y="3679031"/>
        <a:ext cx="29359" cy="5871"/>
      </dsp:txXfrm>
    </dsp:sp>
    <dsp:sp modelId="{5F6D181D-3606-452D-B5DD-0917B8A4B3DE}">
      <dsp:nvSpPr>
        <dsp:cNvPr id="0" name=""/>
        <dsp:cNvSpPr/>
      </dsp:nvSpPr>
      <dsp:spPr>
        <a:xfrm>
          <a:off x="3142561" y="2916070"/>
          <a:ext cx="2552990" cy="1531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Each method was </a:t>
          </a:r>
          <a:r>
            <a:rPr lang="en-GB" sz="1300" kern="1200" dirty="0" err="1"/>
            <a:t>assessd</a:t>
          </a:r>
          <a:r>
            <a:rPr lang="en-GB" sz="1300" kern="1200" dirty="0"/>
            <a:t> by score and a confusion matrix</a:t>
          </a:r>
        </a:p>
      </dsp:txBody>
      <dsp:txXfrm>
        <a:off x="3142561" y="2916070"/>
        <a:ext cx="2552990" cy="1531794"/>
      </dsp:txXfrm>
    </dsp:sp>
    <dsp:sp modelId="{B6BFFEB6-D577-4CB8-B705-6EF378B7FD68}">
      <dsp:nvSpPr>
        <dsp:cNvPr id="0" name=""/>
        <dsp:cNvSpPr/>
      </dsp:nvSpPr>
      <dsp:spPr>
        <a:xfrm>
          <a:off x="6282738" y="2916070"/>
          <a:ext cx="2552990" cy="1531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kern="1200" dirty="0"/>
            <a:t>Once all models had been optimised they were compared by looking at; F1_Score, Precision, Recall, Accuracy, and Area Under Curve (AUC) to determine best model.</a:t>
          </a:r>
        </a:p>
      </dsp:txBody>
      <dsp:txXfrm>
        <a:off x="6282738" y="2916070"/>
        <a:ext cx="2552990" cy="153179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7/10/2024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80104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61</a:t>
            </a:fld>
            <a:endParaRPr lang="en-US"/>
          </a:p>
        </p:txBody>
      </p:sp>
    </p:spTree>
    <p:extLst>
      <p:ext uri="{BB962C8B-B14F-4D97-AF65-F5344CB8AC3E}">
        <p14:creationId xmlns:p14="http://schemas.microsoft.com/office/powerpoint/2010/main" val="467899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github.com/Matt-Cust/IBM-DS0720EN-Capstone-project/blob/main/L1-%20jupyter-labs-spacex-data-collection-api%20(1).ipynb" TargetMode="External"/><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e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att-Cust/IBM-DS0720EN-Capstone-project/blob/main/L3-%20labs-jupyter-spacex-data_wrangling_jupyterlite.jupyterlit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att-Cust/IBM-DS0720EN-Capstone-project/blob/main/L4-%20jupyter-labs-eda-sql-edx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att-Cust/IBM-DS0720EN-Capstone-project/blob/main/L6-%20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att-Cust/IBM-DS0720EN-Capstone-project/blob/main/L7-%20SpaceX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att-Cust/IBM-DS0720EN-Capstone-project/blob/main/L8-%20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hyperlink" Target="https://courses.edx.org/courses/course-v1:IBM+DS0720EN+2T2021/jump_to/block-v1:IBM+DS0720EN+2T2021+type@sequential+block@c8d8dbdc8b1c4622929314542c5bd84c" TargetMode="External"/><Relationship Id="rId3" Type="http://schemas.openxmlformats.org/officeDocument/2006/relationships/hyperlink" Target="https://courses.edx.org/courses/course-v1:IBM+DS0720EN+2T2021/jump_to/block-v1:IBM+DS0720EN+2T2021+type@sequential+block@933d44a32d764e67aa5adc860991dbc3" TargetMode="External"/><Relationship Id="rId7" Type="http://schemas.openxmlformats.org/officeDocument/2006/relationships/hyperlink" Target="https://courses.edx.org/courses/course-v1:IBM+DS0720EN+2T2021/jump_to/block-v1:IBM+DS0720EN+2T2021+type@sequential+block@3da575ac4de84817bd37cabd755d3367"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courses.edx.org/courses/course-v1:IBM+DS0720EN+2T2021/jump_to/block-v1:IBM+DS0720EN+2T2021+type@sequential+block@5eb69f930ae943a2a003a863470edeb8" TargetMode="External"/><Relationship Id="rId5" Type="http://schemas.openxmlformats.org/officeDocument/2006/relationships/hyperlink" Target="https://courses.edx.org/courses/course-v1:IBM+DS0720EN+2T2021/jump_to/block-v1:IBM+DS0720EN+2T2021+type@sequential+block@8749a9d261bd476ea6ea868b76e76804" TargetMode="External"/><Relationship Id="rId10" Type="http://schemas.openxmlformats.org/officeDocument/2006/relationships/image" Target="../media/image4.jpeg"/><Relationship Id="rId4" Type="http://schemas.openxmlformats.org/officeDocument/2006/relationships/hyperlink" Target="https://courses.edx.org/courses/course-v1:IBM+DS0720EN+2T2021/jump_to/block-v1:IBM+DS0720EN+2T2021+type@sequential+block@5ae82ce460b243dd807b963c4e2e92df" TargetMode="External"/><Relationship Id="rId9" Type="http://schemas.openxmlformats.org/officeDocument/2006/relationships/hyperlink" Target="https://courses.edx.org/courses/course-v1:IBM+DS0720EN+2T2021/jump_to/block-v1:IBM+DS0720EN+2T2021+type@sequential+block@cbb408fec2b548e28c1989ff47f4edd8"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jpe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api.spacexdata.com/v4/cores/" TargetMode="External"/><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Matt </a:t>
            </a:r>
            <a:r>
              <a:rPr lang="en-US" dirty="0" err="1">
                <a:solidFill>
                  <a:schemeClr val="bg2"/>
                </a:solidFill>
                <a:latin typeface="Abadi"/>
                <a:ea typeface="SF Pro" pitchFamily="2" charset="0"/>
                <a:cs typeface="SF Pro" pitchFamily="2" charset="0"/>
              </a:rPr>
              <a:t>cust</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09 July 2024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https://github.com/Matt-Cust/IBM-DS0720EN-Capstone-project/blob/main/L1-%20jupyter-labs-spacex-data-collection-api%20(1).ipynb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2" descr="SC758 Where's Wally? Cardboard Cut Out Height 181cm – Star Cutouts">
            <a:extLst>
              <a:ext uri="{FF2B5EF4-FFF2-40B4-BE49-F238E27FC236}">
                <a16:creationId xmlns:a16="http://schemas.microsoft.com/office/drawing/2014/main" id="{CE8E1AED-BBE0-3468-18DE-808FFE0D82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846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0C401B79-D2A3-FBCA-C2A0-6FBDE3CC94CD}"/>
              </a:ext>
            </a:extLst>
          </p:cNvPr>
          <p:cNvGraphicFramePr/>
          <p:nvPr>
            <p:extLst>
              <p:ext uri="{D42A27DB-BD31-4B8C-83A1-F6EECF244321}">
                <p14:modId xmlns:p14="http://schemas.microsoft.com/office/powerpoint/2010/main" val="3570444385"/>
              </p:ext>
            </p:extLst>
          </p:nvPr>
        </p:nvGraphicFramePr>
        <p:xfrm>
          <a:off x="5570483" y="1545021"/>
          <a:ext cx="6427979" cy="46065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p:cNvSpPr>
            <a:spLocks noGrp="1"/>
          </p:cNvSpPr>
          <p:nvPr>
            <p:ph type="body" sz="half" idx="4294967295"/>
          </p:nvPr>
        </p:nvSpPr>
        <p:spPr>
          <a:xfrm>
            <a:off x="922411" y="1792288"/>
            <a:ext cx="517358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https://github.com/Matt-Cust/IBM-DS0720EN-Capstone-project/blob/main/L2-%20jupyter-labs-webscraping%20(1).ipynb</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C0E1E436-2D51-6E8D-E9C1-E8FC78C89E96}"/>
              </a:ext>
            </a:extLst>
          </p:cNvPr>
          <p:cNvGraphicFramePr/>
          <p:nvPr>
            <p:extLst>
              <p:ext uri="{D42A27DB-BD31-4B8C-83A1-F6EECF244321}">
                <p14:modId xmlns:p14="http://schemas.microsoft.com/office/powerpoint/2010/main" val="3732869604"/>
              </p:ext>
            </p:extLst>
          </p:nvPr>
        </p:nvGraphicFramePr>
        <p:xfrm>
          <a:off x="6095999" y="1392498"/>
          <a:ext cx="6001407" cy="5465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1" y="1476832"/>
            <a:ext cx="8975652" cy="4351338"/>
          </a:xfrm>
          <a:prstGeom prst="rect">
            <a:avLst/>
          </a:prstGeom>
        </p:spPr>
        <p:txBody>
          <a:bodyPr/>
          <a:lstStyle/>
          <a:p>
            <a:r>
              <a:rPr lang="en-US" sz="2200" dirty="0">
                <a:solidFill>
                  <a:schemeClr val="accent3">
                    <a:lumMod val="25000"/>
                  </a:schemeClr>
                </a:solidFill>
                <a:latin typeface="Abadi" panose="020B0604020104020204" pitchFamily="34" charset="0"/>
                <a:hlinkClick r:id="rId3"/>
              </a:rPr>
              <a:t>https://github.com/Matt-Cust/IBM-DS0720EN-Capstone-project/blob/main/L3-%20labs-jupyter-spacex-data_wrangling_jupyterlite.jupyterlite.ipynb</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026D4C2B-85F7-F184-AAFE-A4B0ABEAD41F}"/>
              </a:ext>
            </a:extLst>
          </p:cNvPr>
          <p:cNvGraphicFramePr/>
          <p:nvPr>
            <p:extLst>
              <p:ext uri="{D42A27DB-BD31-4B8C-83A1-F6EECF244321}">
                <p14:modId xmlns:p14="http://schemas.microsoft.com/office/powerpoint/2010/main" val="2391315366"/>
              </p:ext>
            </p:extLst>
          </p:nvPr>
        </p:nvGraphicFramePr>
        <p:xfrm>
          <a:off x="289162" y="2832381"/>
          <a:ext cx="11477297" cy="36053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CDA1B0-10D9-D2CC-81A1-6DF2D69DCF47}"/>
              </a:ext>
            </a:extLst>
          </p:cNvPr>
          <p:cNvPicPr>
            <a:picLocks noChangeAspect="1"/>
          </p:cNvPicPr>
          <p:nvPr/>
        </p:nvPicPr>
        <p:blipFill>
          <a:blip r:embed="rId3"/>
          <a:stretch>
            <a:fillRect/>
          </a:stretch>
        </p:blipFill>
        <p:spPr>
          <a:xfrm>
            <a:off x="0" y="3067307"/>
            <a:ext cx="12192000" cy="3831297"/>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517762" y="137368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https://github.com/Matt-Cust/IBM-DS0720EN-Capstone-project/blob/main/L5-%20jupyter-labs-eda-dataviz.ipynb.jupyterlite.ipynb</a:t>
            </a:r>
          </a:p>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a:rPr>
              <a:t>Graphs from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labs in night mode</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1</a:t>
            </a:r>
          </a:p>
        </p:txBody>
      </p:sp>
      <p:pic>
        <p:nvPicPr>
          <p:cNvPr id="2" name="Picture 2" descr="SC758 Where's Wally? Cardboard Cut Out Height 181cm – Star Cutouts">
            <a:extLst>
              <a:ext uri="{FF2B5EF4-FFF2-40B4-BE49-F238E27FC236}">
                <a16:creationId xmlns:a16="http://schemas.microsoft.com/office/drawing/2014/main" id="{8C8A8325-1BC3-1C65-95FC-403AE1255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73" y="4190014"/>
            <a:ext cx="193538" cy="19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2</a:t>
            </a:r>
          </a:p>
        </p:txBody>
      </p:sp>
      <p:pic>
        <p:nvPicPr>
          <p:cNvPr id="8" name="Picture 7">
            <a:extLst>
              <a:ext uri="{FF2B5EF4-FFF2-40B4-BE49-F238E27FC236}">
                <a16:creationId xmlns:a16="http://schemas.microsoft.com/office/drawing/2014/main" id="{20FA5174-B300-81E6-4C79-9D4A94641A85}"/>
              </a:ext>
            </a:extLst>
          </p:cNvPr>
          <p:cNvPicPr>
            <a:picLocks noChangeAspect="1"/>
          </p:cNvPicPr>
          <p:nvPr/>
        </p:nvPicPr>
        <p:blipFill>
          <a:blip r:embed="rId3"/>
          <a:stretch>
            <a:fillRect/>
          </a:stretch>
        </p:blipFill>
        <p:spPr>
          <a:xfrm>
            <a:off x="0" y="1569344"/>
            <a:ext cx="12192000" cy="3719311"/>
          </a:xfrm>
          <a:prstGeom prst="rect">
            <a:avLst/>
          </a:prstGeom>
        </p:spPr>
      </p:pic>
    </p:spTree>
    <p:extLst>
      <p:ext uri="{BB962C8B-B14F-4D97-AF65-F5344CB8AC3E}">
        <p14:creationId xmlns:p14="http://schemas.microsoft.com/office/powerpoint/2010/main" val="210712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3</a:t>
            </a:r>
          </a:p>
        </p:txBody>
      </p:sp>
      <p:pic>
        <p:nvPicPr>
          <p:cNvPr id="5" name="Picture 4">
            <a:extLst>
              <a:ext uri="{FF2B5EF4-FFF2-40B4-BE49-F238E27FC236}">
                <a16:creationId xmlns:a16="http://schemas.microsoft.com/office/drawing/2014/main" id="{A43A328A-839A-D532-BB9A-6D8893426A2E}"/>
              </a:ext>
            </a:extLst>
          </p:cNvPr>
          <p:cNvPicPr>
            <a:picLocks noChangeAspect="1"/>
          </p:cNvPicPr>
          <p:nvPr/>
        </p:nvPicPr>
        <p:blipFill>
          <a:blip r:embed="rId3"/>
          <a:stretch>
            <a:fillRect/>
          </a:stretch>
        </p:blipFill>
        <p:spPr>
          <a:xfrm>
            <a:off x="0" y="1429143"/>
            <a:ext cx="12192000" cy="3999714"/>
          </a:xfrm>
          <a:prstGeom prst="rect">
            <a:avLst/>
          </a:prstGeom>
        </p:spPr>
      </p:pic>
    </p:spTree>
    <p:extLst>
      <p:ext uri="{BB962C8B-B14F-4D97-AF65-F5344CB8AC3E}">
        <p14:creationId xmlns:p14="http://schemas.microsoft.com/office/powerpoint/2010/main" val="2983961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4</a:t>
            </a:r>
          </a:p>
        </p:txBody>
      </p:sp>
      <p:pic>
        <p:nvPicPr>
          <p:cNvPr id="5" name="Picture 4">
            <a:extLst>
              <a:ext uri="{FF2B5EF4-FFF2-40B4-BE49-F238E27FC236}">
                <a16:creationId xmlns:a16="http://schemas.microsoft.com/office/drawing/2014/main" id="{A47F5298-2AB2-2CA1-F28D-98A8C192BA6C}"/>
              </a:ext>
            </a:extLst>
          </p:cNvPr>
          <p:cNvPicPr>
            <a:picLocks noChangeAspect="1"/>
          </p:cNvPicPr>
          <p:nvPr/>
        </p:nvPicPr>
        <p:blipFill>
          <a:blip r:embed="rId3"/>
          <a:stretch>
            <a:fillRect/>
          </a:stretch>
        </p:blipFill>
        <p:spPr>
          <a:xfrm>
            <a:off x="0" y="1843648"/>
            <a:ext cx="12192000" cy="4747255"/>
          </a:xfrm>
          <a:prstGeom prst="rect">
            <a:avLst/>
          </a:prstGeom>
        </p:spPr>
      </p:pic>
      <p:pic>
        <p:nvPicPr>
          <p:cNvPr id="7" name="Picture 6">
            <a:extLst>
              <a:ext uri="{FF2B5EF4-FFF2-40B4-BE49-F238E27FC236}">
                <a16:creationId xmlns:a16="http://schemas.microsoft.com/office/drawing/2014/main" id="{C644AB5C-36C8-2813-17AC-7B0D16D5A702}"/>
              </a:ext>
            </a:extLst>
          </p:cNvPr>
          <p:cNvPicPr>
            <a:picLocks noChangeAspect="1"/>
          </p:cNvPicPr>
          <p:nvPr/>
        </p:nvPicPr>
        <p:blipFill>
          <a:blip r:embed="rId4"/>
          <a:stretch>
            <a:fillRect/>
          </a:stretch>
        </p:blipFill>
        <p:spPr>
          <a:xfrm>
            <a:off x="7122011" y="1997101"/>
            <a:ext cx="4668749" cy="4430110"/>
          </a:xfrm>
          <a:prstGeom prst="rect">
            <a:avLst/>
          </a:prstGeom>
        </p:spPr>
      </p:pic>
    </p:spTree>
    <p:extLst>
      <p:ext uri="{BB962C8B-B14F-4D97-AF65-F5344CB8AC3E}">
        <p14:creationId xmlns:p14="http://schemas.microsoft.com/office/powerpoint/2010/main" val="3789633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5</a:t>
            </a:r>
          </a:p>
        </p:txBody>
      </p:sp>
      <p:pic>
        <p:nvPicPr>
          <p:cNvPr id="5" name="Picture 4">
            <a:extLst>
              <a:ext uri="{FF2B5EF4-FFF2-40B4-BE49-F238E27FC236}">
                <a16:creationId xmlns:a16="http://schemas.microsoft.com/office/drawing/2014/main" id="{A67E8957-6683-AF82-24D7-597223ED0746}"/>
              </a:ext>
            </a:extLst>
          </p:cNvPr>
          <p:cNvPicPr>
            <a:picLocks noChangeAspect="1"/>
          </p:cNvPicPr>
          <p:nvPr/>
        </p:nvPicPr>
        <p:blipFill>
          <a:blip r:embed="rId3"/>
          <a:stretch>
            <a:fillRect/>
          </a:stretch>
        </p:blipFill>
        <p:spPr>
          <a:xfrm>
            <a:off x="0" y="1543976"/>
            <a:ext cx="12192000" cy="5514764"/>
          </a:xfrm>
          <a:prstGeom prst="rect">
            <a:avLst/>
          </a:prstGeom>
        </p:spPr>
      </p:pic>
    </p:spTree>
    <p:extLst>
      <p:ext uri="{BB962C8B-B14F-4D97-AF65-F5344CB8AC3E}">
        <p14:creationId xmlns:p14="http://schemas.microsoft.com/office/powerpoint/2010/main" val="867436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6</a:t>
            </a:r>
          </a:p>
        </p:txBody>
      </p:sp>
      <p:pic>
        <p:nvPicPr>
          <p:cNvPr id="5" name="Picture 4">
            <a:extLst>
              <a:ext uri="{FF2B5EF4-FFF2-40B4-BE49-F238E27FC236}">
                <a16:creationId xmlns:a16="http://schemas.microsoft.com/office/drawing/2014/main" id="{42825A42-BB1C-4D1D-EE38-68791A505B25}"/>
              </a:ext>
            </a:extLst>
          </p:cNvPr>
          <p:cNvPicPr>
            <a:picLocks noChangeAspect="1"/>
          </p:cNvPicPr>
          <p:nvPr/>
        </p:nvPicPr>
        <p:blipFill>
          <a:blip r:embed="rId3"/>
          <a:stretch>
            <a:fillRect/>
          </a:stretch>
        </p:blipFill>
        <p:spPr>
          <a:xfrm>
            <a:off x="0" y="1348333"/>
            <a:ext cx="12192000" cy="5509667"/>
          </a:xfrm>
          <a:prstGeom prst="rect">
            <a:avLst/>
          </a:prstGeom>
        </p:spPr>
      </p:pic>
    </p:spTree>
    <p:extLst>
      <p:ext uri="{BB962C8B-B14F-4D97-AF65-F5344CB8AC3E}">
        <p14:creationId xmlns:p14="http://schemas.microsoft.com/office/powerpoint/2010/main" val="885105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7</a:t>
            </a:r>
          </a:p>
        </p:txBody>
      </p:sp>
      <p:pic>
        <p:nvPicPr>
          <p:cNvPr id="5" name="Picture 4">
            <a:extLst>
              <a:ext uri="{FF2B5EF4-FFF2-40B4-BE49-F238E27FC236}">
                <a16:creationId xmlns:a16="http://schemas.microsoft.com/office/drawing/2014/main" id="{A702F1F4-FB58-3D2A-0DC1-CB395DC17789}"/>
              </a:ext>
            </a:extLst>
          </p:cNvPr>
          <p:cNvPicPr>
            <a:picLocks noChangeAspect="1"/>
          </p:cNvPicPr>
          <p:nvPr/>
        </p:nvPicPr>
        <p:blipFill>
          <a:blip r:embed="rId3"/>
          <a:stretch>
            <a:fillRect/>
          </a:stretch>
        </p:blipFill>
        <p:spPr>
          <a:xfrm>
            <a:off x="0" y="1353699"/>
            <a:ext cx="9286875" cy="3667125"/>
          </a:xfrm>
          <a:prstGeom prst="rect">
            <a:avLst/>
          </a:prstGeom>
        </p:spPr>
      </p:pic>
      <p:pic>
        <p:nvPicPr>
          <p:cNvPr id="7" name="Picture 6">
            <a:extLst>
              <a:ext uri="{FF2B5EF4-FFF2-40B4-BE49-F238E27FC236}">
                <a16:creationId xmlns:a16="http://schemas.microsoft.com/office/drawing/2014/main" id="{8B4C29D9-4CB4-A23A-8356-37E953AE5CE0}"/>
              </a:ext>
            </a:extLst>
          </p:cNvPr>
          <p:cNvPicPr>
            <a:picLocks noChangeAspect="1"/>
          </p:cNvPicPr>
          <p:nvPr/>
        </p:nvPicPr>
        <p:blipFill>
          <a:blip r:embed="rId4"/>
          <a:stretch>
            <a:fillRect/>
          </a:stretch>
        </p:blipFill>
        <p:spPr>
          <a:xfrm>
            <a:off x="6222124" y="2484171"/>
            <a:ext cx="5591503" cy="4373829"/>
          </a:xfrm>
          <a:prstGeom prst="rect">
            <a:avLst/>
          </a:prstGeom>
        </p:spPr>
      </p:pic>
    </p:spTree>
    <p:extLst>
      <p:ext uri="{BB962C8B-B14F-4D97-AF65-F5344CB8AC3E}">
        <p14:creationId xmlns:p14="http://schemas.microsoft.com/office/powerpoint/2010/main" val="572820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8</a:t>
            </a:r>
          </a:p>
        </p:txBody>
      </p:sp>
      <p:pic>
        <p:nvPicPr>
          <p:cNvPr id="5" name="Picture 4">
            <a:extLst>
              <a:ext uri="{FF2B5EF4-FFF2-40B4-BE49-F238E27FC236}">
                <a16:creationId xmlns:a16="http://schemas.microsoft.com/office/drawing/2014/main" id="{0C59D8A9-8172-73FC-5E35-349F8C80473F}"/>
              </a:ext>
            </a:extLst>
          </p:cNvPr>
          <p:cNvPicPr>
            <a:picLocks noChangeAspect="1"/>
          </p:cNvPicPr>
          <p:nvPr/>
        </p:nvPicPr>
        <p:blipFill>
          <a:blip r:embed="rId3"/>
          <a:stretch>
            <a:fillRect/>
          </a:stretch>
        </p:blipFill>
        <p:spPr>
          <a:xfrm>
            <a:off x="0" y="1485382"/>
            <a:ext cx="12192000" cy="5463788"/>
          </a:xfrm>
          <a:prstGeom prst="rect">
            <a:avLst/>
          </a:prstGeom>
        </p:spPr>
      </p:pic>
    </p:spTree>
    <p:extLst>
      <p:ext uri="{BB962C8B-B14F-4D97-AF65-F5344CB8AC3E}">
        <p14:creationId xmlns:p14="http://schemas.microsoft.com/office/powerpoint/2010/main" val="909314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9</a:t>
            </a:r>
          </a:p>
        </p:txBody>
      </p:sp>
      <p:pic>
        <p:nvPicPr>
          <p:cNvPr id="5" name="Picture 4">
            <a:extLst>
              <a:ext uri="{FF2B5EF4-FFF2-40B4-BE49-F238E27FC236}">
                <a16:creationId xmlns:a16="http://schemas.microsoft.com/office/drawing/2014/main" id="{9AAA1265-427C-4EFC-00CE-D21AF45C5176}"/>
              </a:ext>
            </a:extLst>
          </p:cNvPr>
          <p:cNvPicPr>
            <a:picLocks noChangeAspect="1"/>
          </p:cNvPicPr>
          <p:nvPr/>
        </p:nvPicPr>
        <p:blipFill>
          <a:blip r:embed="rId3"/>
          <a:stretch>
            <a:fillRect/>
          </a:stretch>
        </p:blipFill>
        <p:spPr>
          <a:xfrm>
            <a:off x="1129534" y="2299302"/>
            <a:ext cx="6191250" cy="2390775"/>
          </a:xfrm>
          <a:prstGeom prst="rect">
            <a:avLst/>
          </a:prstGeom>
        </p:spPr>
      </p:pic>
    </p:spTree>
    <p:extLst>
      <p:ext uri="{BB962C8B-B14F-4D97-AF65-F5344CB8AC3E}">
        <p14:creationId xmlns:p14="http://schemas.microsoft.com/office/powerpoint/2010/main" val="2095291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https://github.com/Matt-Cust/IBM-DS0720EN-Capstone-project/blob/main/L4-%20jupyter-labs-eda-sql-edx_sqllite%20(1).ipynb</a:t>
            </a:r>
            <a:r>
              <a:rPr 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Task 1 - Display the names of the unique launch sites in the space mission</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min(</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SPACEXTBL;</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SPACEXTABLE LIMIT 20;</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avg(PAYLOAD_MASS__KG_) as </a:t>
            </a:r>
            <a:r>
              <a:rPr lang="en-US" sz="1800" dirty="0" err="1">
                <a:solidFill>
                  <a:schemeClr val="accent3">
                    <a:lumMod val="25000"/>
                  </a:schemeClr>
                </a:solidFill>
                <a:latin typeface="Abadi" panose="020B0604020104020204" pitchFamily="34" charset="0"/>
              </a:rPr>
              <a:t>Average_Payload_Mass</a:t>
            </a:r>
            <a:r>
              <a:rPr lang="en-US" sz="1800" dirty="0">
                <a:solidFill>
                  <a:schemeClr val="accent3">
                    <a:lumMod val="25000"/>
                  </a:schemeClr>
                </a:solidFill>
                <a:latin typeface="Abadi" panose="020B0604020104020204" pitchFamily="34" charset="0"/>
              </a:rPr>
              <a:t> from SPACEXTABLE;</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count("</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as </a:t>
            </a:r>
            <a:r>
              <a:rPr lang="en-US" sz="1800" dirty="0" err="1">
                <a:solidFill>
                  <a:schemeClr val="accent3">
                    <a:lumMod val="25000"/>
                  </a:schemeClr>
                </a:solidFill>
                <a:latin typeface="Abadi" panose="020B0604020104020204" pitchFamily="34" charset="0"/>
              </a:rPr>
              <a:t>MISSION_OUTCOME_COUNT,Launch_Site</a:t>
            </a:r>
            <a:r>
              <a:rPr lang="en-US" sz="1800" dirty="0">
                <a:solidFill>
                  <a:schemeClr val="accent3">
                    <a:lumMod val="25000"/>
                  </a:schemeClr>
                </a:solidFill>
                <a:latin typeface="Abadi" panose="020B0604020104020204" pitchFamily="34" charset="0"/>
              </a:rPr>
              <a:t> from SPACEXTBL group by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distinct(LAUNCH_SITE)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Task 2 - Display 5 records where launch sites begin with the string 'KSC’</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SPACEXTABLE WHERE LAUNCH_SITE LIKE 'KSC%' LIMIT 5;</a:t>
            </a: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Task 3 - 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sum(PAYLOAD_MASS__KG_) FROM SPACEXTABLE  WHERE "Customer" IS 'NASA (CRS)’;</a:t>
            </a:r>
          </a:p>
          <a:p>
            <a:pPr>
              <a:lnSpc>
                <a:spcPct val="100000"/>
              </a:lnSpc>
              <a:spcBef>
                <a:spcPts val="1400"/>
              </a:spcBef>
            </a:pPr>
            <a:r>
              <a:rPr lang="en-US" sz="2000" dirty="0">
                <a:solidFill>
                  <a:schemeClr val="accent3">
                    <a:lumMod val="25000"/>
                  </a:schemeClr>
                </a:solidFill>
                <a:latin typeface="Abadi"/>
              </a:rPr>
              <a:t>Task 4- Display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AVG(PAYLOAD_MASS__KG_) FROM SPACEXTABLE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IS 'F9 v1.1’;</a:t>
            </a: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Task 5 - List the date where the </a:t>
            </a:r>
            <a:r>
              <a:rPr lang="en-US" sz="2000" dirty="0" err="1">
                <a:solidFill>
                  <a:schemeClr val="accent3">
                    <a:lumMod val="25000"/>
                  </a:schemeClr>
                </a:solidFill>
                <a:latin typeface="Abadi"/>
              </a:rPr>
              <a:t>succesful</a:t>
            </a:r>
            <a:r>
              <a:rPr lang="en-US" sz="2000" dirty="0">
                <a:solidFill>
                  <a:schemeClr val="accent3">
                    <a:lumMod val="25000"/>
                  </a:schemeClr>
                </a:solidFill>
                <a:latin typeface="Abadi"/>
              </a:rPr>
              <a:t> landing outcome in drone ship was achieved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MIN("Date")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IS 'Success (drone ship)’;</a:t>
            </a:r>
          </a:p>
          <a:p>
            <a:pPr>
              <a:lnSpc>
                <a:spcPct val="100000"/>
              </a:lnSpc>
              <a:spcBef>
                <a:spcPts val="1400"/>
              </a:spcBef>
            </a:pPr>
            <a:r>
              <a:rPr lang="en-US" sz="2000" dirty="0">
                <a:solidFill>
                  <a:schemeClr val="accent3">
                    <a:lumMod val="25000"/>
                  </a:schemeClr>
                </a:solidFill>
                <a:latin typeface="Abadi" panose="020B0604020104020204" pitchFamily="34" charset="0"/>
              </a:rPr>
              <a:t>Task 6 - List the names of the boosters which have success in ground pad and have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IS 'Success (ground pad)' AND "PAYLOAD_MASS__KG_" BETWEEN 4000 and  6000;</a:t>
            </a:r>
          </a:p>
          <a:p>
            <a:pPr marL="457200" lvl="1"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endParaRPr lang="en-US" sz="2400"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769418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Task 7 - List the total number of successful and failure mission outcomes</a:t>
            </a:r>
          </a:p>
          <a:p>
            <a:pPr lvl="1">
              <a:lnSpc>
                <a:spcPct val="100000"/>
              </a:lnSpc>
              <a:spcBef>
                <a:spcPts val="1400"/>
              </a:spcBef>
            </a:pPr>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sql</a:t>
            </a:r>
            <a:r>
              <a:rPr lang="en-US" sz="1400" dirty="0">
                <a:solidFill>
                  <a:schemeClr val="accent3">
                    <a:lumMod val="25000"/>
                  </a:schemeClr>
                </a:solidFill>
                <a:latin typeface="Abadi" panose="020B0604020104020204" pitchFamily="34" charset="0"/>
              </a:rPr>
              <a:t> SELECT "MISSION_OUTCOME", COUNT(*) as "</a:t>
            </a:r>
            <a:r>
              <a:rPr lang="en-US" sz="1400" dirty="0" err="1">
                <a:solidFill>
                  <a:schemeClr val="accent3">
                    <a:lumMod val="25000"/>
                  </a:schemeClr>
                </a:solidFill>
                <a:latin typeface="Abadi" panose="020B0604020104020204" pitchFamily="34" charset="0"/>
              </a:rPr>
              <a:t>total_number</a:t>
            </a:r>
            <a:r>
              <a:rPr lang="en-US" sz="1400" dirty="0">
                <a:solidFill>
                  <a:schemeClr val="accent3">
                    <a:lumMod val="25000"/>
                  </a:schemeClr>
                </a:solidFill>
                <a:latin typeface="Abadi" panose="020B0604020104020204" pitchFamily="34" charset="0"/>
              </a:rPr>
              <a:t>" FROM SPACEXTABLE GROUP BY "MISSION_OUTCOME";</a:t>
            </a:r>
            <a:endParaRPr lang="en-US" sz="14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Task 8 – List the names of the </a:t>
            </a:r>
            <a:r>
              <a:rPr lang="en-US" sz="1800" dirty="0" err="1">
                <a:solidFill>
                  <a:schemeClr val="accent3">
                    <a:lumMod val="25000"/>
                  </a:schemeClr>
                </a:solidFill>
                <a:latin typeface="Abadi"/>
              </a:rPr>
              <a:t>booster_versions</a:t>
            </a:r>
            <a:r>
              <a:rPr lang="en-US" sz="1800" dirty="0">
                <a:solidFill>
                  <a:schemeClr val="accent3">
                    <a:lumMod val="25000"/>
                  </a:schemeClr>
                </a:solidFill>
                <a:latin typeface="Abadi"/>
              </a:rPr>
              <a:t>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sql</a:t>
            </a:r>
            <a:r>
              <a:rPr lang="en-US" sz="1400" dirty="0">
                <a:solidFill>
                  <a:schemeClr val="accent3">
                    <a:lumMod val="25000"/>
                  </a:schemeClr>
                </a:solidFill>
                <a:latin typeface="Abadi" panose="020B0604020104020204" pitchFamily="34" charset="0"/>
              </a:rPr>
              <a:t> SELECT "BOOSTER_VERSION" FROM SPACEXTABLE WHERE "PAYLOAD_MASS__KG_" = (SELECT MAX("PAYLOAD_MASS__KG_") FROM SPACEXTBL);</a:t>
            </a:r>
          </a:p>
          <a:p>
            <a:pPr>
              <a:lnSpc>
                <a:spcPct val="100000"/>
              </a:lnSpc>
              <a:spcBef>
                <a:spcPts val="1400"/>
              </a:spcBef>
            </a:pPr>
            <a:r>
              <a:rPr lang="en-US" sz="1800" dirty="0">
                <a:solidFill>
                  <a:schemeClr val="accent3">
                    <a:lumMod val="25000"/>
                  </a:schemeClr>
                </a:solidFill>
                <a:latin typeface="Abadi" panose="020B0604020104020204" pitchFamily="34" charset="0"/>
              </a:rPr>
              <a:t>Task 9 - List the records which will display the month names, </a:t>
            </a:r>
            <a:r>
              <a:rPr lang="en-US" sz="1800" dirty="0" err="1">
                <a:solidFill>
                  <a:schemeClr val="accent3">
                    <a:lumMod val="25000"/>
                  </a:schemeClr>
                </a:solidFill>
                <a:latin typeface="Abadi" panose="020B0604020104020204" pitchFamily="34" charset="0"/>
              </a:rPr>
              <a:t>succesful</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landing_outcomes</a:t>
            </a:r>
            <a:r>
              <a:rPr lang="en-US" sz="1800" dirty="0">
                <a:solidFill>
                  <a:schemeClr val="accent3">
                    <a:lumMod val="25000"/>
                  </a:schemeClr>
                </a:solidFill>
                <a:latin typeface="Abadi" panose="020B0604020104020204" pitchFamily="34" charset="0"/>
              </a:rPr>
              <a:t> in ground pad ,booster versions,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for the months in year 2017</a:t>
            </a:r>
          </a:p>
          <a:p>
            <a:pPr lvl="1">
              <a:lnSpc>
                <a:spcPct val="100000"/>
              </a:lnSpc>
              <a:spcBef>
                <a:spcPts val="1400"/>
              </a:spcBef>
            </a:pPr>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sql</a:t>
            </a:r>
            <a:r>
              <a:rPr lang="en-US" sz="1400" dirty="0">
                <a:solidFill>
                  <a:schemeClr val="accent3">
                    <a:lumMod val="25000"/>
                  </a:schemeClr>
                </a:solidFill>
                <a:latin typeface="Abadi" panose="020B0604020104020204" pitchFamily="34" charset="0"/>
              </a:rPr>
              <a:t> SELECT </a:t>
            </a:r>
            <a:r>
              <a:rPr lang="en-US" sz="1400" dirty="0" err="1">
                <a:solidFill>
                  <a:schemeClr val="accent3">
                    <a:lumMod val="25000"/>
                  </a:schemeClr>
                </a:solidFill>
                <a:latin typeface="Abadi" panose="020B0604020104020204" pitchFamily="34" charset="0"/>
              </a:rPr>
              <a:t>substr</a:t>
            </a:r>
            <a:r>
              <a:rPr lang="en-US" sz="1400" dirty="0">
                <a:solidFill>
                  <a:schemeClr val="accent3">
                    <a:lumMod val="25000"/>
                  </a:schemeClr>
                </a:solidFill>
                <a:latin typeface="Abadi" panose="020B0604020104020204" pitchFamily="34" charset="0"/>
              </a:rPr>
              <a:t>("Date",6,2) as month, "Date","</a:t>
            </a:r>
            <a:r>
              <a:rPr lang="en-US" sz="1400" dirty="0" err="1">
                <a:solidFill>
                  <a:schemeClr val="accent3">
                    <a:lumMod val="25000"/>
                  </a:schemeClr>
                </a:solidFill>
                <a:latin typeface="Abadi" panose="020B0604020104020204" pitchFamily="34" charset="0"/>
              </a:rPr>
              <a:t>Booster_Version</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Launch_Site</a:t>
            </a:r>
            <a:r>
              <a:rPr lang="en-US" sz="1400" dirty="0">
                <a:solidFill>
                  <a:schemeClr val="accent3">
                    <a:lumMod val="25000"/>
                  </a:schemeClr>
                </a:solidFill>
                <a:latin typeface="Abadi" panose="020B0604020104020204" pitchFamily="34" charset="0"/>
              </a:rPr>
              <a:t>	",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FROM SPACEXTABLE where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 'Success (ground pad)' and </a:t>
            </a:r>
            <a:r>
              <a:rPr lang="en-US" sz="1400" dirty="0" err="1">
                <a:solidFill>
                  <a:schemeClr val="accent3">
                    <a:lumMod val="25000"/>
                  </a:schemeClr>
                </a:solidFill>
                <a:latin typeface="Abadi" panose="020B0604020104020204" pitchFamily="34" charset="0"/>
              </a:rPr>
              <a:t>substr</a:t>
            </a:r>
            <a:r>
              <a:rPr lang="en-US" sz="1400" dirty="0">
                <a:solidFill>
                  <a:schemeClr val="accent3">
                    <a:lumMod val="25000"/>
                  </a:schemeClr>
                </a:solidFill>
                <a:latin typeface="Abadi" panose="020B0604020104020204" pitchFamily="34" charset="0"/>
              </a:rPr>
              <a:t>("Date",0,5)='2017’;</a:t>
            </a:r>
          </a:p>
          <a:p>
            <a:pPr>
              <a:lnSpc>
                <a:spcPct val="100000"/>
              </a:lnSpc>
              <a:spcBef>
                <a:spcPts val="1400"/>
              </a:spcBef>
            </a:pPr>
            <a:r>
              <a:rPr lang="en-US" sz="1800" dirty="0">
                <a:solidFill>
                  <a:schemeClr val="accent3">
                    <a:lumMod val="25000"/>
                  </a:schemeClr>
                </a:solidFill>
                <a:latin typeface="Abadi" panose="020B0604020104020204" pitchFamily="34" charset="0"/>
              </a:rPr>
              <a:t>Task 10 - Rank the count of landing outcomes (such as Failure (drone ship) or Success (ground pad)) between the date 2010-06-04 and 2017-03-20, in descending order</a:t>
            </a:r>
          </a:p>
          <a:p>
            <a:pPr lvl="1">
              <a:lnSpc>
                <a:spcPct val="100000"/>
              </a:lnSpc>
              <a:spcBef>
                <a:spcPts val="1400"/>
              </a:spcBef>
            </a:pPr>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sql</a:t>
            </a:r>
            <a:r>
              <a:rPr lang="en-US" sz="1400" dirty="0">
                <a:solidFill>
                  <a:schemeClr val="accent3">
                    <a:lumMod val="25000"/>
                  </a:schemeClr>
                </a:solidFill>
                <a:latin typeface="Abadi" panose="020B0604020104020204" pitchFamily="34" charset="0"/>
              </a:rPr>
              <a:t> SELECT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COUNT("</a:t>
            </a:r>
            <a:r>
              <a:rPr lang="en-US" sz="1400" dirty="0" err="1">
                <a:solidFill>
                  <a:schemeClr val="accent3">
                    <a:lumMod val="25000"/>
                  </a:schemeClr>
                </a:solidFill>
                <a:latin typeface="Abadi" panose="020B0604020104020204" pitchFamily="34" charset="0"/>
              </a:rPr>
              <a:t>count_outcomes</a:t>
            </a:r>
            <a:r>
              <a:rPr lang="en-US" sz="1400" dirty="0">
                <a:solidFill>
                  <a:schemeClr val="accent3">
                    <a:lumMod val="25000"/>
                  </a:schemeClr>
                </a:solidFill>
                <a:latin typeface="Abadi" panose="020B0604020104020204" pitchFamily="34" charset="0"/>
              </a:rPr>
              <a:t>") FROM SPACEXTABLE WHERE "Date" BETWEEN '2010-06-04' AND '2017-03-20' GROUP BY "Landing _Outcome" ORDER BY "</a:t>
            </a:r>
            <a:r>
              <a:rPr lang="en-US" sz="1400" dirty="0" err="1">
                <a:solidFill>
                  <a:schemeClr val="accent3">
                    <a:lumMod val="25000"/>
                  </a:schemeClr>
                </a:solidFill>
                <a:latin typeface="Abadi" panose="020B0604020104020204" pitchFamily="34" charset="0"/>
              </a:rPr>
              <a:t>count_outcomes</a:t>
            </a:r>
            <a:r>
              <a:rPr lang="en-US" sz="1400" dirty="0">
                <a:solidFill>
                  <a:schemeClr val="accent3">
                    <a:lumMod val="25000"/>
                  </a:schemeClr>
                </a:solidFill>
                <a:latin typeface="Abadi" panose="020B0604020104020204" pitchFamily="34" charset="0"/>
              </a:rPr>
              <a:t>" DESC;</a:t>
            </a:r>
          </a:p>
          <a:p>
            <a:pPr marL="457200" lvl="1"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endParaRPr lang="en-US" sz="2400"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674382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err="1">
                <a:solidFill>
                  <a:schemeClr val="accent3">
                    <a:lumMod val="25000"/>
                  </a:schemeClr>
                </a:solidFill>
                <a:latin typeface="Abadi" panose="020B0604020104020204" pitchFamily="34" charset="0"/>
              </a:rPr>
              <a:t>Folium.Circle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err="1">
                <a:solidFill>
                  <a:schemeClr val="accent3">
                    <a:lumMod val="25000"/>
                  </a:schemeClr>
                </a:solidFill>
                <a:latin typeface="Abadi" panose="020B0604020104020204" pitchFamily="34" charset="0"/>
              </a:rPr>
              <a:t>Folium.Marker</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err="1">
                <a:solidFill>
                  <a:schemeClr val="accent3">
                    <a:lumMod val="25000"/>
                  </a:schemeClr>
                </a:solidFill>
                <a:latin typeface="Abadi" panose="020B0604020104020204" pitchFamily="34" charset="0"/>
              </a:rPr>
              <a:t>MarkerCluster</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Icons</a:t>
            </a:r>
          </a:p>
          <a:p>
            <a:pPr lvl="1">
              <a:lnSpc>
                <a:spcPct val="100000"/>
              </a:lnSpc>
              <a:spcBef>
                <a:spcPts val="1400"/>
              </a:spcBef>
            </a:pPr>
            <a:r>
              <a:rPr lang="en-US" sz="1800" dirty="0" err="1">
                <a:solidFill>
                  <a:schemeClr val="accent3">
                    <a:lumMod val="25000"/>
                  </a:schemeClr>
                </a:solidFill>
                <a:latin typeface="Abadi" panose="020B0604020104020204" pitchFamily="34" charset="0"/>
              </a:rPr>
              <a:t>Folium.PolyLine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These were added because I was told to. But I think the point was to show the locations of the launch sites and counts of launches, and the count of Class’s from each site, and then to show location of nearby useful amenities.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https://github.com/Matt-Cust/IBM-DS0720EN-Capstone-project/blob/main/L6-%20lab_jupyter_launch_site_location.jupyterlite.ipynb</a:t>
            </a:r>
            <a:r>
              <a:rPr lang="en-US" sz="18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2" descr="SC758 Where's Wally? Cardboard Cut Out Height 181cm – Star Cutouts">
            <a:extLst>
              <a:ext uri="{FF2B5EF4-FFF2-40B4-BE49-F238E27FC236}">
                <a16:creationId xmlns:a16="http://schemas.microsoft.com/office/drawing/2014/main" id="{DDBB388B-51A7-5B8E-AC9F-741ECF7D4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040281"/>
            <a:ext cx="193538" cy="19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A drop down menu to select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dependent upon the drop down showing Success count for each lunch site or total success/failure for the selected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 slider to select payload range</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dependent upon the slider showing success or failure for different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lvl="1">
              <a:lnSpc>
                <a:spcPct val="100000"/>
              </a:lnSpc>
              <a:spcBef>
                <a:spcPts val="1400"/>
              </a:spcBef>
            </a:pPr>
            <a:r>
              <a:rPr lang="en-US" sz="1800" dirty="0">
                <a:solidFill>
                  <a:schemeClr val="accent3">
                    <a:lumMod val="25000"/>
                  </a:schemeClr>
                </a:solidFill>
                <a:latin typeface="Abadi" panose="020B0604020104020204" pitchFamily="34" charset="0"/>
              </a:rPr>
              <a:t>Again because I was told to. However the answer you're hopefully looking for is to see which launch sites had the highest success Vs Failure rates, and to investigate how booster version and payload mass impacted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https://github.com/Matt-Cust/IBM-DS0720EN-Capstone-project/blob/main/L7-%20SpaceXDash.ipynb</a:t>
            </a:r>
            <a:r>
              <a:rPr lang="en-US" sz="1800" dirty="0">
                <a:solidFill>
                  <a:schemeClr val="accent3">
                    <a:lumMod val="25000"/>
                  </a:schemeClr>
                </a:solidFill>
                <a:latin typeface="Abadi" panose="020B0604020104020204" pitchFamily="34" charset="0"/>
              </a:rPr>
              <a:t> </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lvl="1">
              <a:lnSpc>
                <a:spcPct val="100000"/>
              </a:lnSpc>
              <a:spcBef>
                <a:spcPts val="1400"/>
              </a:spcBef>
            </a:pPr>
            <a:r>
              <a:rPr lang="en-US" sz="1800" dirty="0">
                <a:solidFill>
                  <a:srgbClr val="FF0000"/>
                </a:solidFill>
                <a:latin typeface="Abadi" panose="020B0604020104020204" pitchFamily="34" charset="0"/>
              </a:rPr>
              <a:t>Flow chart on the next slide.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https://github.com/Matt-Cust/IBM-DS0720EN-Capstone-project/blob/main/L8-%20SpaceX_Machine_Learning_Prediction_Part_5.jupyterlite.ipynb</a:t>
            </a:r>
            <a:r>
              <a:rPr lang="en-US" sz="1800" dirty="0">
                <a:solidFill>
                  <a:schemeClr val="accent3">
                    <a:lumMod val="25000"/>
                  </a:schemeClr>
                </a:solidFill>
                <a:latin typeface="Abadi" panose="020B0604020104020204" pitchFamily="34" charset="0"/>
              </a:rPr>
              <a:t> </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789EBB4C-D6F5-AE89-2620-6D1B31F6032C}"/>
              </a:ext>
            </a:extLst>
          </p:cNvPr>
          <p:cNvGraphicFramePr/>
          <p:nvPr>
            <p:extLst>
              <p:ext uri="{D42A27DB-BD31-4B8C-83A1-F6EECF244321}">
                <p14:modId xmlns:p14="http://schemas.microsoft.com/office/powerpoint/2010/main" val="3475671361"/>
              </p:ext>
            </p:extLst>
          </p:nvPr>
        </p:nvGraphicFramePr>
        <p:xfrm>
          <a:off x="0" y="1418897"/>
          <a:ext cx="11978290" cy="5244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686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10951482" cy="4857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endParaRPr lang="en-US" sz="2200" dirty="0">
              <a:solidFill>
                <a:srgbClr val="FF0000"/>
              </a:solidFill>
              <a:latin typeface="Abadi" panose="020B0604020104020204" pitchFamily="34" charset="0"/>
            </a:endParaRPr>
          </a:p>
          <a:p>
            <a:pPr marL="0" indent="0">
              <a:lnSpc>
                <a:spcPct val="100000"/>
              </a:lnSpc>
              <a:spcBef>
                <a:spcPts val="1400"/>
              </a:spcBef>
              <a:buNone/>
            </a:pPr>
            <a:endParaRPr lang="en-US" sz="2200" dirty="0">
              <a:solidFill>
                <a:srgbClr val="FF0000"/>
              </a:solidFill>
              <a:latin typeface="Abadi" panose="020B0604020104020204" pitchFamily="34" charset="0"/>
            </a:endParaRPr>
          </a:p>
          <a:p>
            <a:pPr marL="0" indent="0">
              <a:lnSpc>
                <a:spcPct val="100000"/>
              </a:lnSpc>
              <a:spcBef>
                <a:spcPts val="1400"/>
              </a:spcBef>
              <a:buNone/>
            </a:pPr>
            <a:r>
              <a:rPr lang="en-US" sz="2200" dirty="0">
                <a:solidFill>
                  <a:srgbClr val="FF0000"/>
                </a:solidFill>
                <a:latin typeface="Abadi" panose="020B0604020104020204" pitchFamily="34" charset="0"/>
              </a:rPr>
              <a:t>I’m assuming this is some sort of intro page not requiring population as then next few slides seem to wan the results as listed above.</a:t>
            </a:r>
          </a:p>
          <a:p>
            <a:pPr marL="0" indent="0">
              <a:lnSpc>
                <a:spcPct val="100000"/>
              </a:lnSpc>
              <a:spcBef>
                <a:spcPts val="1400"/>
              </a:spcBef>
              <a:buNone/>
            </a:pPr>
            <a:endParaRPr lang="en-US" sz="2200" dirty="0">
              <a:solidFill>
                <a:srgbClr val="FF0000"/>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descr="SC758 Where's Wally? Cardboard Cut Out Height 181cm – Star Cutouts">
            <a:extLst>
              <a:ext uri="{FF2B5EF4-FFF2-40B4-BE49-F238E27FC236}">
                <a16:creationId xmlns:a16="http://schemas.microsoft.com/office/drawing/2014/main" id="{AC18E7AB-441B-16BB-39E9-98ED50E93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664462"/>
            <a:ext cx="193538" cy="19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770011" y="1497303"/>
            <a:ext cx="6755396" cy="223563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All methodologies used can be found within the scripts stored in this git hub project: https://github.com/Matt-Cust/IBM-DS0720EN-Capstone-project</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graphicFrame>
        <p:nvGraphicFramePr>
          <p:cNvPr id="2" name="Table 1">
            <a:extLst>
              <a:ext uri="{FF2B5EF4-FFF2-40B4-BE49-F238E27FC236}">
                <a16:creationId xmlns:a16="http://schemas.microsoft.com/office/drawing/2014/main" id="{2C463D9A-23EC-05E7-1076-29391768ECB6}"/>
              </a:ext>
            </a:extLst>
          </p:cNvPr>
          <p:cNvGraphicFramePr>
            <a:graphicFrameLocks noGrp="1"/>
          </p:cNvGraphicFramePr>
          <p:nvPr>
            <p:extLst>
              <p:ext uri="{D42A27DB-BD31-4B8C-83A1-F6EECF244321}">
                <p14:modId xmlns:p14="http://schemas.microsoft.com/office/powerpoint/2010/main" val="538394611"/>
              </p:ext>
            </p:extLst>
          </p:nvPr>
        </p:nvGraphicFramePr>
        <p:xfrm>
          <a:off x="2557517" y="3732942"/>
          <a:ext cx="8128000" cy="2951480"/>
        </p:xfrm>
        <a:graphic>
          <a:graphicData uri="http://schemas.openxmlformats.org/drawingml/2006/table">
            <a:tbl>
              <a:tblPr firstRow="1" bandRow="1">
                <a:tableStyleId>{5C22544A-7EE6-4342-B048-85BDC9FD1C3A}</a:tableStyleId>
              </a:tblPr>
              <a:tblGrid>
                <a:gridCol w="5735145">
                  <a:extLst>
                    <a:ext uri="{9D8B030D-6E8A-4147-A177-3AD203B41FA5}">
                      <a16:colId xmlns:a16="http://schemas.microsoft.com/office/drawing/2014/main" val="415352135"/>
                    </a:ext>
                  </a:extLst>
                </a:gridCol>
                <a:gridCol w="1240220">
                  <a:extLst>
                    <a:ext uri="{9D8B030D-6E8A-4147-A177-3AD203B41FA5}">
                      <a16:colId xmlns:a16="http://schemas.microsoft.com/office/drawing/2014/main" val="1906102515"/>
                    </a:ext>
                  </a:extLst>
                </a:gridCol>
                <a:gridCol w="1152635">
                  <a:extLst>
                    <a:ext uri="{9D8B030D-6E8A-4147-A177-3AD203B41FA5}">
                      <a16:colId xmlns:a16="http://schemas.microsoft.com/office/drawing/2014/main" val="1262923597"/>
                    </a:ext>
                  </a:extLst>
                </a:gridCol>
              </a:tblGrid>
              <a:tr h="0">
                <a:tc>
                  <a:txBody>
                    <a:bodyPr/>
                    <a:lstStyle/>
                    <a:p>
                      <a:r>
                        <a:rPr lang="en-GB" dirty="0"/>
                        <a:t>Section</a:t>
                      </a:r>
                    </a:p>
                  </a:txBody>
                  <a:tcPr/>
                </a:tc>
                <a:tc>
                  <a:txBody>
                    <a:bodyPr/>
                    <a:lstStyle/>
                    <a:p>
                      <a:r>
                        <a:rPr lang="en-GB" dirty="0"/>
                        <a:t>Marks</a:t>
                      </a:r>
                    </a:p>
                  </a:txBody>
                  <a:tcPr/>
                </a:tc>
                <a:tc>
                  <a:txBody>
                    <a:bodyPr/>
                    <a:lstStyle/>
                    <a:p>
                      <a:r>
                        <a:rPr lang="en-GB" dirty="0"/>
                        <a:t>Possible</a:t>
                      </a:r>
                    </a:p>
                  </a:txBody>
                  <a:tcPr/>
                </a:tc>
                <a:extLst>
                  <a:ext uri="{0D108BD9-81ED-4DB2-BD59-A6C34878D82A}">
                    <a16:rowId xmlns:a16="http://schemas.microsoft.com/office/drawing/2014/main" val="2690494797"/>
                  </a:ext>
                </a:extLst>
              </a:tr>
              <a:tr h="370840">
                <a:tc>
                  <a:txBody>
                    <a:bodyPr/>
                    <a:lstStyle/>
                    <a:p>
                      <a:r>
                        <a:rPr lang="en-GB" sz="1800" b="0" i="0" u="none" strike="noStrike" kern="1200" dirty="0">
                          <a:solidFill>
                            <a:schemeClr val="dk1"/>
                          </a:solidFill>
                          <a:effectLst/>
                          <a:latin typeface="+mn-lt"/>
                          <a:ea typeface="+mn-ea"/>
                          <a:cs typeface="+mn-cs"/>
                          <a:hlinkClick r:id="rId3"/>
                        </a:rPr>
                        <a:t>Graded Quiz: Web Scraping</a:t>
                      </a:r>
                      <a:endParaRPr lang="en-GB" dirty="0"/>
                    </a:p>
                  </a:txBody>
                  <a:tcPr/>
                </a:tc>
                <a:tc>
                  <a:txBody>
                    <a:bodyPr/>
                    <a:lstStyle/>
                    <a:p>
                      <a:r>
                        <a:rPr lang="en-GB" dirty="0"/>
                        <a:t>3</a:t>
                      </a:r>
                    </a:p>
                  </a:txBody>
                  <a:tcPr/>
                </a:tc>
                <a:tc>
                  <a:txBody>
                    <a:bodyPr/>
                    <a:lstStyle/>
                    <a:p>
                      <a:r>
                        <a:rPr lang="en-GB" dirty="0"/>
                        <a:t>4</a:t>
                      </a:r>
                    </a:p>
                  </a:txBody>
                  <a:tcPr/>
                </a:tc>
                <a:extLst>
                  <a:ext uri="{0D108BD9-81ED-4DB2-BD59-A6C34878D82A}">
                    <a16:rowId xmlns:a16="http://schemas.microsoft.com/office/drawing/2014/main" val="1939605991"/>
                  </a:ext>
                </a:extLst>
              </a:tr>
              <a:tr h="370840">
                <a:tc>
                  <a:txBody>
                    <a:bodyPr/>
                    <a:lstStyle/>
                    <a:p>
                      <a:r>
                        <a:rPr lang="en-GB" sz="1800" b="0" i="0" u="none" strike="noStrike" kern="1200" dirty="0">
                          <a:solidFill>
                            <a:schemeClr val="dk1"/>
                          </a:solidFill>
                          <a:effectLst/>
                          <a:latin typeface="+mn-lt"/>
                          <a:ea typeface="+mn-ea"/>
                          <a:cs typeface="+mn-cs"/>
                          <a:hlinkClick r:id="rId4"/>
                        </a:rPr>
                        <a:t>Graded Quiz: Data Wrangling</a:t>
                      </a:r>
                      <a:endParaRPr lang="en-GB" dirty="0"/>
                    </a:p>
                  </a:txBody>
                  <a:tcPr/>
                </a:tc>
                <a:tc>
                  <a:txBody>
                    <a:bodyPr/>
                    <a:lstStyle/>
                    <a:p>
                      <a:r>
                        <a:rPr lang="en-GB" dirty="0"/>
                        <a:t>3</a:t>
                      </a:r>
                    </a:p>
                  </a:txBody>
                  <a:tcPr/>
                </a:tc>
                <a:tc>
                  <a:txBody>
                    <a:bodyPr/>
                    <a:lstStyle/>
                    <a:p>
                      <a:r>
                        <a:rPr lang="en-GB" dirty="0"/>
                        <a:t>4</a:t>
                      </a:r>
                    </a:p>
                  </a:txBody>
                  <a:tcPr/>
                </a:tc>
                <a:extLst>
                  <a:ext uri="{0D108BD9-81ED-4DB2-BD59-A6C34878D82A}">
                    <a16:rowId xmlns:a16="http://schemas.microsoft.com/office/drawing/2014/main" val="727171731"/>
                  </a:ext>
                </a:extLst>
              </a:tr>
              <a:tr h="370840">
                <a:tc>
                  <a:txBody>
                    <a:bodyPr/>
                    <a:lstStyle/>
                    <a:p>
                      <a:r>
                        <a:rPr lang="en-US" sz="1800" b="0" i="0" u="none" strike="noStrike" kern="1200" dirty="0">
                          <a:solidFill>
                            <a:schemeClr val="dk1"/>
                          </a:solidFill>
                          <a:effectLst/>
                          <a:latin typeface="+mn-lt"/>
                          <a:ea typeface="+mn-ea"/>
                          <a:cs typeface="+mn-cs"/>
                          <a:hlinkClick r:id="rId5"/>
                        </a:rPr>
                        <a:t>Graded Quiz: Exploratory Analysis using SQL</a:t>
                      </a:r>
                      <a:endParaRPr lang="en-GB" dirty="0"/>
                    </a:p>
                  </a:txBody>
                  <a:tcPr/>
                </a:tc>
                <a:tc>
                  <a:txBody>
                    <a:bodyPr/>
                    <a:lstStyle/>
                    <a:p>
                      <a:r>
                        <a:rPr lang="en-GB" dirty="0"/>
                        <a:t>5</a:t>
                      </a:r>
                    </a:p>
                  </a:txBody>
                  <a:tcPr/>
                </a:tc>
                <a:tc>
                  <a:txBody>
                    <a:bodyPr/>
                    <a:lstStyle/>
                    <a:p>
                      <a:r>
                        <a:rPr lang="en-GB" dirty="0"/>
                        <a:t>5</a:t>
                      </a:r>
                    </a:p>
                  </a:txBody>
                  <a:tcPr/>
                </a:tc>
                <a:extLst>
                  <a:ext uri="{0D108BD9-81ED-4DB2-BD59-A6C34878D82A}">
                    <a16:rowId xmlns:a16="http://schemas.microsoft.com/office/drawing/2014/main" val="382371852"/>
                  </a:ext>
                </a:extLst>
              </a:tr>
              <a:tr h="370840">
                <a:tc>
                  <a:txBody>
                    <a:bodyPr/>
                    <a:lstStyle/>
                    <a:p>
                      <a:r>
                        <a:rPr lang="en-US" sz="1800" b="0" i="0" u="none" strike="noStrike" kern="1200" dirty="0">
                          <a:solidFill>
                            <a:schemeClr val="dk1"/>
                          </a:solidFill>
                          <a:effectLst/>
                          <a:latin typeface="+mn-lt"/>
                          <a:ea typeface="+mn-ea"/>
                          <a:cs typeface="+mn-cs"/>
                          <a:hlinkClick r:id="rId6"/>
                        </a:rPr>
                        <a:t>Graded Quiz: Complete the EDA with Visualization</a:t>
                      </a:r>
                      <a:endParaRPr lang="en-GB" dirty="0"/>
                    </a:p>
                  </a:txBody>
                  <a:tcPr/>
                </a:tc>
                <a:tc>
                  <a:txBody>
                    <a:bodyPr/>
                    <a:lstStyle/>
                    <a:p>
                      <a:r>
                        <a:rPr lang="en-GB" dirty="0"/>
                        <a:t>3</a:t>
                      </a:r>
                    </a:p>
                  </a:txBody>
                  <a:tcPr/>
                </a:tc>
                <a:tc>
                  <a:txBody>
                    <a:bodyPr/>
                    <a:lstStyle/>
                    <a:p>
                      <a:r>
                        <a:rPr lang="en-GB" dirty="0"/>
                        <a:t>3</a:t>
                      </a:r>
                    </a:p>
                  </a:txBody>
                  <a:tcPr/>
                </a:tc>
                <a:extLst>
                  <a:ext uri="{0D108BD9-81ED-4DB2-BD59-A6C34878D82A}">
                    <a16:rowId xmlns:a16="http://schemas.microsoft.com/office/drawing/2014/main" val="2147940801"/>
                  </a:ext>
                </a:extLst>
              </a:tr>
              <a:tr h="370840">
                <a:tc>
                  <a:txBody>
                    <a:bodyPr/>
                    <a:lstStyle/>
                    <a:p>
                      <a:r>
                        <a:rPr lang="en-US" sz="1800" b="0" i="0" u="none" strike="noStrike" kern="1200" dirty="0">
                          <a:solidFill>
                            <a:schemeClr val="dk1"/>
                          </a:solidFill>
                          <a:effectLst/>
                          <a:latin typeface="+mn-lt"/>
                          <a:ea typeface="+mn-ea"/>
                          <a:cs typeface="+mn-cs"/>
                          <a:hlinkClick r:id="rId7"/>
                        </a:rPr>
                        <a:t>Graded Quiz: Interactive Visual Analytics and Dashboard</a:t>
                      </a:r>
                      <a:endParaRPr lang="en-GB" dirty="0"/>
                    </a:p>
                  </a:txBody>
                  <a:tcPr/>
                </a:tc>
                <a:tc>
                  <a:txBody>
                    <a:bodyPr/>
                    <a:lstStyle/>
                    <a:p>
                      <a:r>
                        <a:rPr lang="en-GB" dirty="0"/>
                        <a:t>10</a:t>
                      </a:r>
                    </a:p>
                  </a:txBody>
                  <a:tcPr/>
                </a:tc>
                <a:tc>
                  <a:txBody>
                    <a:bodyPr/>
                    <a:lstStyle/>
                    <a:p>
                      <a:r>
                        <a:rPr lang="en-GB" dirty="0"/>
                        <a:t>10</a:t>
                      </a:r>
                    </a:p>
                  </a:txBody>
                  <a:tcPr/>
                </a:tc>
                <a:extLst>
                  <a:ext uri="{0D108BD9-81ED-4DB2-BD59-A6C34878D82A}">
                    <a16:rowId xmlns:a16="http://schemas.microsoft.com/office/drawing/2014/main" val="2156236806"/>
                  </a:ext>
                </a:extLst>
              </a:tr>
              <a:tr h="185420">
                <a:tc>
                  <a:txBody>
                    <a:bodyPr/>
                    <a:lstStyle/>
                    <a:p>
                      <a:r>
                        <a:rPr lang="en-GB" sz="1800" b="0" i="0" u="none" strike="noStrike" kern="1200" dirty="0">
                          <a:solidFill>
                            <a:schemeClr val="dk1"/>
                          </a:solidFill>
                          <a:effectLst/>
                          <a:latin typeface="+mn-lt"/>
                          <a:ea typeface="+mn-ea"/>
                          <a:cs typeface="+mn-cs"/>
                          <a:hlinkClick r:id="rId8"/>
                        </a:rPr>
                        <a:t>Graded Quiz: Predictive Analysis</a:t>
                      </a:r>
                      <a:endParaRPr lang="en-GB" dirty="0"/>
                    </a:p>
                  </a:txBody>
                  <a:tcPr/>
                </a:tc>
                <a:tc>
                  <a:txBody>
                    <a:bodyPr/>
                    <a:lstStyle/>
                    <a:p>
                      <a:r>
                        <a:rPr lang="en-GB" dirty="0"/>
                        <a:t>3</a:t>
                      </a:r>
                    </a:p>
                  </a:txBody>
                  <a:tcPr/>
                </a:tc>
                <a:tc>
                  <a:txBody>
                    <a:bodyPr/>
                    <a:lstStyle/>
                    <a:p>
                      <a:r>
                        <a:rPr lang="en-GB" dirty="0"/>
                        <a:t>3</a:t>
                      </a:r>
                    </a:p>
                  </a:txBody>
                  <a:tcPr/>
                </a:tc>
                <a:extLst>
                  <a:ext uri="{0D108BD9-81ED-4DB2-BD59-A6C34878D82A}">
                    <a16:rowId xmlns:a16="http://schemas.microsoft.com/office/drawing/2014/main" val="2333534739"/>
                  </a:ext>
                </a:extLst>
              </a:tr>
              <a:tr h="185420">
                <a:tc>
                  <a:txBody>
                    <a:bodyPr/>
                    <a:lstStyle/>
                    <a:p>
                      <a:r>
                        <a:rPr lang="en-US" sz="1800" b="0" i="0" u="none" strike="noStrike" kern="1200" dirty="0">
                          <a:solidFill>
                            <a:schemeClr val="dk1"/>
                          </a:solidFill>
                          <a:effectLst/>
                          <a:latin typeface="+mn-lt"/>
                          <a:ea typeface="+mn-ea"/>
                          <a:cs typeface="+mn-cs"/>
                          <a:hlinkClick r:id="rId9"/>
                        </a:rPr>
                        <a:t>Peer Review: Submit your Work and Review your Peers</a:t>
                      </a:r>
                      <a:endParaRPr lang="en-GB" dirty="0"/>
                    </a:p>
                  </a:txBody>
                  <a:tcPr/>
                </a:tc>
                <a:tc>
                  <a:txBody>
                    <a:bodyPr/>
                    <a:lstStyle/>
                    <a:p>
                      <a:r>
                        <a:rPr lang="en-GB" dirty="0"/>
                        <a:t>TBD</a:t>
                      </a:r>
                    </a:p>
                  </a:txBody>
                  <a:tcPr/>
                </a:tc>
                <a:tc>
                  <a:txBody>
                    <a:bodyPr/>
                    <a:lstStyle/>
                    <a:p>
                      <a:r>
                        <a:rPr lang="en-GB" dirty="0"/>
                        <a:t>40</a:t>
                      </a:r>
                    </a:p>
                  </a:txBody>
                  <a:tcPr/>
                </a:tc>
                <a:extLst>
                  <a:ext uri="{0D108BD9-81ED-4DB2-BD59-A6C34878D82A}">
                    <a16:rowId xmlns:a16="http://schemas.microsoft.com/office/drawing/2014/main" val="2181258771"/>
                  </a:ext>
                </a:extLst>
              </a:tr>
            </a:tbl>
          </a:graphicData>
        </a:graphic>
      </p:graphicFrame>
      <p:sp>
        <p:nvSpPr>
          <p:cNvPr id="3" name="TextBox 2">
            <a:extLst>
              <a:ext uri="{FF2B5EF4-FFF2-40B4-BE49-F238E27FC236}">
                <a16:creationId xmlns:a16="http://schemas.microsoft.com/office/drawing/2014/main" id="{26BA8113-DDA9-690F-2292-6AB5F508A812}"/>
              </a:ext>
            </a:extLst>
          </p:cNvPr>
          <p:cNvSpPr txBox="1"/>
          <p:nvPr/>
        </p:nvSpPr>
        <p:spPr>
          <a:xfrm>
            <a:off x="251483" y="3676402"/>
            <a:ext cx="2306034" cy="2308324"/>
          </a:xfrm>
          <a:prstGeom prst="rect">
            <a:avLst/>
          </a:prstGeom>
          <a:noFill/>
        </p:spPr>
        <p:txBody>
          <a:bodyPr wrap="square" rtlCol="0">
            <a:spAutoFit/>
          </a:bodyPr>
          <a:lstStyle/>
          <a:p>
            <a:r>
              <a:rPr lang="en-GB" dirty="0"/>
              <a:t>I know, a bad joke but I couldn’t help it. I have to apologise, I am required to write reports often in y current job and have decided to have some fun with this one.</a:t>
            </a:r>
          </a:p>
        </p:txBody>
      </p:sp>
      <p:pic>
        <p:nvPicPr>
          <p:cNvPr id="1026" name="Picture 2" descr="SC758 Where's Wally? Cardboard Cut Out Height 181cm – Star Cutouts">
            <a:extLst>
              <a:ext uri="{FF2B5EF4-FFF2-40B4-BE49-F238E27FC236}">
                <a16:creationId xmlns:a16="http://schemas.microsoft.com/office/drawing/2014/main" id="{EAAF2180-066D-2CC0-65D6-9D558F8587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0469" y="1039087"/>
            <a:ext cx="193538" cy="19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p:cNvSpPr>
            <a:spLocks noGrp="1"/>
          </p:cNvSpPr>
          <p:nvPr>
            <p:ph type="body" sz="half" idx="4294967295"/>
          </p:nvPr>
        </p:nvSpPr>
        <p:spPr>
          <a:xfrm>
            <a:off x="0" y="1414025"/>
            <a:ext cx="3932238" cy="532310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Y axis is jittered launch site, and X axis is launch number. Blue point is class 0 (failed lading), and Orange point is Class 1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In general higher success rate with higher flight number </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3E42626-EEC7-7AB3-26E5-9FBBEA40B27C}"/>
              </a:ext>
            </a:extLst>
          </p:cNvPr>
          <p:cNvPicPr>
            <a:picLocks noChangeAspect="1"/>
          </p:cNvPicPr>
          <p:nvPr/>
        </p:nvPicPr>
        <p:blipFill>
          <a:blip r:embed="rId3"/>
          <a:stretch>
            <a:fillRect/>
          </a:stretch>
        </p:blipFill>
        <p:spPr>
          <a:xfrm>
            <a:off x="4266495" y="1414025"/>
            <a:ext cx="7834032" cy="509833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p:cNvSpPr>
            <a:spLocks noGrp="1"/>
          </p:cNvSpPr>
          <p:nvPr>
            <p:ph type="body" sz="half" idx="4294967295"/>
          </p:nvPr>
        </p:nvSpPr>
        <p:spPr>
          <a:xfrm>
            <a:off x="128879" y="1260461"/>
            <a:ext cx="11905465"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Y is jittered launch site, x is Payload mass, </a:t>
            </a:r>
            <a:r>
              <a:rPr lang="en-US" sz="2200" dirty="0" err="1">
                <a:solidFill>
                  <a:schemeClr val="accent3">
                    <a:lumMod val="25000"/>
                  </a:schemeClr>
                </a:solidFill>
                <a:latin typeface="Abadi" panose="020B0604020104020204" pitchFamily="34" charset="0"/>
              </a:rPr>
              <a:t>colour</a:t>
            </a:r>
            <a:r>
              <a:rPr lang="en-US" sz="2200" dirty="0">
                <a:solidFill>
                  <a:schemeClr val="accent3">
                    <a:lumMod val="25000"/>
                  </a:schemeClr>
                </a:solidFill>
                <a:latin typeface="Abadi" panose="020B0604020104020204" pitchFamily="34" charset="0"/>
              </a:rPr>
              <a:t> is Class, higher average success rate at higher mass, and no heavy launches from VAFB SLC 4E.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78FB8ED-78EC-09F1-09A3-7550EF046903}"/>
              </a:ext>
            </a:extLst>
          </p:cNvPr>
          <p:cNvPicPr>
            <a:picLocks noChangeAspect="1"/>
          </p:cNvPicPr>
          <p:nvPr/>
        </p:nvPicPr>
        <p:blipFill>
          <a:blip r:embed="rId3"/>
          <a:stretch>
            <a:fillRect/>
          </a:stretch>
        </p:blipFill>
        <p:spPr>
          <a:xfrm>
            <a:off x="0" y="2953089"/>
            <a:ext cx="12192000" cy="390491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p:cNvSpPr>
            <a:spLocks noGrp="1"/>
          </p:cNvSpPr>
          <p:nvPr>
            <p:ph type="body" sz="half" idx="4294967295"/>
          </p:nvPr>
        </p:nvSpPr>
        <p:spPr>
          <a:xfrm>
            <a:off x="160411" y="1325369"/>
            <a:ext cx="3932238" cy="3811588"/>
          </a:xfrm>
          <a:prstGeom prst="rect">
            <a:avLst/>
          </a:prstGeom>
        </p:spPr>
        <p:txBody>
          <a:bodyPr>
            <a:normAutofit/>
          </a:bodyPr>
          <a:lstStyle/>
          <a:p>
            <a:pPr>
              <a:lnSpc>
                <a:spcPct val="100000"/>
              </a:lnSpc>
              <a:spcBef>
                <a:spcPts val="1400"/>
              </a:spcBef>
            </a:pPr>
            <a:r>
              <a:rPr lang="en-CA" sz="2200" dirty="0">
                <a:solidFill>
                  <a:srgbClr val="FF0000"/>
                </a:solidFill>
                <a:latin typeface="Abadi" panose="020B0604020104020204" pitchFamily="34" charset="0"/>
              </a:rPr>
              <a:t>Show a </a:t>
            </a:r>
            <a:r>
              <a:rPr lang="en-US" sz="2200" dirty="0">
                <a:solidFill>
                  <a:srgbClr val="FF0000"/>
                </a:solidFill>
                <a:latin typeface="Abadi" panose="020B0604020104020204" pitchFamily="34" charset="0"/>
              </a:rPr>
              <a:t>bar chart </a:t>
            </a:r>
            <a:r>
              <a:rPr lang="en-US" sz="2200" dirty="0">
                <a:solidFill>
                  <a:schemeClr val="accent3">
                    <a:lumMod val="25000"/>
                  </a:schemeClr>
                </a:solidFill>
                <a:latin typeface="Abadi" panose="020B0604020104020204" pitchFamily="34" charset="0"/>
              </a:rPr>
              <a:t>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a:t>
            </a:r>
            <a:r>
              <a:rPr lang="en-US" sz="2200" dirty="0">
                <a:solidFill>
                  <a:srgbClr val="FF0000"/>
                </a:solidFill>
                <a:latin typeface="Abadi" panose="020B0604020104020204" pitchFamily="34" charset="0"/>
              </a:rPr>
              <a:t>the scatter plot</a:t>
            </a:r>
            <a:r>
              <a:rPr lang="en-US" sz="2200" dirty="0">
                <a:solidFill>
                  <a:schemeClr val="accent3">
                    <a:lumMod val="25000"/>
                  </a:schemeClr>
                </a:solidFill>
                <a:latin typeface="Abadi" panose="020B0604020104020204" pitchFamily="34" charset="0"/>
              </a:rPr>
              <a: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X axis orbit type, Y axis averaged Class for each orbit type. ES-L1, GEO, HEO, SSO all 100% </a:t>
            </a:r>
            <a:r>
              <a:rPr lang="en-US" sz="2200" dirty="0" err="1">
                <a:solidFill>
                  <a:schemeClr val="accent3">
                    <a:lumMod val="25000"/>
                  </a:schemeClr>
                </a:solidFill>
                <a:latin typeface="Abadi" panose="020B0604020104020204" pitchFamily="34" charset="0"/>
              </a:rPr>
              <a:t>Calss</a:t>
            </a:r>
            <a:r>
              <a:rPr lang="en-US" sz="2200" dirty="0">
                <a:solidFill>
                  <a:schemeClr val="accent3">
                    <a:lumMod val="25000"/>
                  </a:schemeClr>
                </a:solidFill>
                <a:latin typeface="Abadi" panose="020B0604020104020204" pitchFamily="34" charset="0"/>
              </a:rPr>
              <a:t> 1 SO either no success or not attempted.</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CD327E8-CB34-5A08-CF05-70A5E7317CE7}"/>
              </a:ext>
            </a:extLst>
          </p:cNvPr>
          <p:cNvPicPr>
            <a:picLocks noChangeAspect="1"/>
          </p:cNvPicPr>
          <p:nvPr/>
        </p:nvPicPr>
        <p:blipFill>
          <a:blip r:embed="rId3"/>
          <a:stretch>
            <a:fillRect/>
          </a:stretch>
        </p:blipFill>
        <p:spPr>
          <a:xfrm>
            <a:off x="5896303" y="1833148"/>
            <a:ext cx="6295697" cy="502485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34</a:t>
            </a:fld>
            <a:endParaRPr lang="en-US"/>
          </a:p>
        </p:txBody>
      </p:sp>
      <p:sp>
        <p:nvSpPr>
          <p:cNvPr id="3" name="Content Placeholder 2"/>
          <p:cNvSpPr>
            <a:spLocks noGrp="1"/>
          </p:cNvSpPr>
          <p:nvPr>
            <p:ph type="body" sz="half" idx="4294967295"/>
          </p:nvPr>
        </p:nvSpPr>
        <p:spPr>
          <a:xfrm>
            <a:off x="0" y="1323522"/>
            <a:ext cx="1211842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X is flight number, y is orbit type, </a:t>
            </a:r>
            <a:r>
              <a:rPr lang="en-US" sz="2200" dirty="0" err="1">
                <a:solidFill>
                  <a:schemeClr val="accent3">
                    <a:lumMod val="25000"/>
                  </a:schemeClr>
                </a:solidFill>
                <a:latin typeface="Abadi" panose="020B0604020104020204" pitchFamily="34" charset="0"/>
              </a:rPr>
              <a:t>colour</a:t>
            </a:r>
            <a:r>
              <a:rPr lang="en-US" sz="2200" dirty="0">
                <a:solidFill>
                  <a:schemeClr val="accent3">
                    <a:lumMod val="25000"/>
                  </a:schemeClr>
                </a:solidFill>
                <a:latin typeface="Abadi" panose="020B0604020104020204" pitchFamily="34" charset="0"/>
              </a:rPr>
              <a:t> is class </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2" descr="SC758 Where's Wally? Cardboard Cut Out Height 181cm – Star Cutouts">
            <a:extLst>
              <a:ext uri="{FF2B5EF4-FFF2-40B4-BE49-F238E27FC236}">
                <a16:creationId xmlns:a16="http://schemas.microsoft.com/office/drawing/2014/main" id="{2BB4BFC0-0EB8-7617-A63F-1AFED245C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158" y="390068"/>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F6327C1-D4C3-E716-5ABE-7D0942C1AD00}"/>
              </a:ext>
            </a:extLst>
          </p:cNvPr>
          <p:cNvPicPr>
            <a:picLocks noChangeAspect="1"/>
          </p:cNvPicPr>
          <p:nvPr/>
        </p:nvPicPr>
        <p:blipFill>
          <a:blip r:embed="rId4"/>
          <a:stretch>
            <a:fillRect/>
          </a:stretch>
        </p:blipFill>
        <p:spPr>
          <a:xfrm>
            <a:off x="0" y="3112745"/>
            <a:ext cx="12192000" cy="37452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35</a:t>
            </a:fld>
            <a:endParaRPr lang="en-US"/>
          </a:p>
        </p:txBody>
      </p:sp>
      <p:sp>
        <p:nvSpPr>
          <p:cNvPr id="3" name="Content Placeholder 2"/>
          <p:cNvSpPr>
            <a:spLocks noGrp="1"/>
          </p:cNvSpPr>
          <p:nvPr>
            <p:ph type="body" sz="half" idx="4294967295"/>
          </p:nvPr>
        </p:nvSpPr>
        <p:spPr>
          <a:xfrm>
            <a:off x="0" y="1290144"/>
            <a:ext cx="12055366" cy="3811588"/>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Show a </a:t>
            </a:r>
            <a:r>
              <a:rPr lang="en-US" sz="20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0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000" dirty="0">
                <a:solidFill>
                  <a:schemeClr val="accent3">
                    <a:lumMod val="25000"/>
                  </a:schemeClr>
                </a:solidFill>
                <a:latin typeface="Abadi" panose="020B0604020104020204" pitchFamily="34" charset="0"/>
              </a:rPr>
              <a:t>X payload mass Y Orbit type, </a:t>
            </a:r>
            <a:r>
              <a:rPr lang="en-US" sz="2000" dirty="0" err="1">
                <a:solidFill>
                  <a:schemeClr val="accent3">
                    <a:lumMod val="25000"/>
                  </a:schemeClr>
                </a:solidFill>
                <a:latin typeface="Abadi" panose="020B0604020104020204" pitchFamily="34" charset="0"/>
              </a:rPr>
              <a:t>colour</a:t>
            </a:r>
            <a:r>
              <a:rPr lang="en-US" sz="2000" dirty="0">
                <a:solidFill>
                  <a:schemeClr val="accent3">
                    <a:lumMod val="25000"/>
                  </a:schemeClr>
                </a:solidFill>
                <a:latin typeface="Abadi" panose="020B0604020104020204" pitchFamily="34" charset="0"/>
              </a:rPr>
              <a:t> Class. With heavy payloads the successful landing or positive landing rate are more for Polar, LEO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6641181-3412-200C-01E8-F6ACB07A04F3}"/>
              </a:ext>
            </a:extLst>
          </p:cNvPr>
          <p:cNvPicPr>
            <a:picLocks noChangeAspect="1"/>
          </p:cNvPicPr>
          <p:nvPr/>
        </p:nvPicPr>
        <p:blipFill>
          <a:blip r:embed="rId3"/>
          <a:stretch>
            <a:fillRect/>
          </a:stretch>
        </p:blipFill>
        <p:spPr>
          <a:xfrm>
            <a:off x="0" y="2910352"/>
            <a:ext cx="12192000" cy="392833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36</a:t>
            </a:fld>
            <a:endParaRPr lang="en-US"/>
          </a:p>
        </p:txBody>
      </p:sp>
      <p:sp>
        <p:nvSpPr>
          <p:cNvPr id="3" name="Content Placeholder 2"/>
          <p:cNvSpPr>
            <a:spLocks noGrp="1"/>
          </p:cNvSpPr>
          <p:nvPr>
            <p:ph type="body" sz="half" idx="4294967295"/>
          </p:nvPr>
        </p:nvSpPr>
        <p:spPr>
          <a:xfrm>
            <a:off x="255005" y="1520708"/>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X Years, Y Sum of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Total success count increases with time, apart from a reduction in 2018/2019</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F5BDF1F-B17C-2CAA-A2BD-150FF6702052}"/>
              </a:ext>
            </a:extLst>
          </p:cNvPr>
          <p:cNvPicPr>
            <a:picLocks noChangeAspect="1"/>
          </p:cNvPicPr>
          <p:nvPr/>
        </p:nvPicPr>
        <p:blipFill>
          <a:blip r:embed="rId3"/>
          <a:stretch>
            <a:fillRect/>
          </a:stretch>
        </p:blipFill>
        <p:spPr>
          <a:xfrm>
            <a:off x="6337738" y="1339180"/>
            <a:ext cx="5854262" cy="55188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Use distinct to get each unique value from LAUNCH_SITE variable in SPACEXTABLE.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2" descr="SC758 Where's Wally? Cardboard Cut Out Height 181cm – Star Cutouts">
            <a:extLst>
              <a:ext uri="{FF2B5EF4-FFF2-40B4-BE49-F238E27FC236}">
                <a16:creationId xmlns:a16="http://schemas.microsoft.com/office/drawing/2014/main" id="{3F6BF47A-F19A-6D15-0BA9-512BBFCB8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469" y="103908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501C460-BBEB-B2C8-8462-6467D9952364}"/>
              </a:ext>
            </a:extLst>
          </p:cNvPr>
          <p:cNvPicPr>
            <a:picLocks noChangeAspect="1"/>
          </p:cNvPicPr>
          <p:nvPr/>
        </p:nvPicPr>
        <p:blipFill>
          <a:blip r:embed="rId4"/>
          <a:stretch>
            <a:fillRect/>
          </a:stretch>
        </p:blipFill>
        <p:spPr>
          <a:xfrm>
            <a:off x="6973815" y="3776175"/>
            <a:ext cx="4448175" cy="25431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p:cNvSpPr>
            <a:spLocks noGrp="1"/>
          </p:cNvSpPr>
          <p:nvPr>
            <p:ph idx="4294967295"/>
          </p:nvPr>
        </p:nvSpPr>
        <p:spPr>
          <a:xfrm>
            <a:off x="244493" y="125333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names start with `KSC`</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Use WHERE and LIKE to find entries where </a:t>
            </a:r>
            <a:r>
              <a:rPr lang="en-US" sz="2200" dirty="0" err="1">
                <a:solidFill>
                  <a:schemeClr val="accent3">
                    <a:lumMod val="25000"/>
                  </a:schemeClr>
                </a:solidFill>
                <a:latin typeface="Abadi" panose="020B0604020104020204" pitchFamily="34" charset="0"/>
              </a:rPr>
              <a:t>Launsite</a:t>
            </a:r>
            <a:r>
              <a:rPr lang="en-US" sz="2200" dirty="0">
                <a:solidFill>
                  <a:schemeClr val="accent3">
                    <a:lumMod val="25000"/>
                  </a:schemeClr>
                </a:solidFill>
                <a:latin typeface="Abadi" panose="020B0604020104020204" pitchFamily="34" charset="0"/>
              </a:rPr>
              <a:t> contains “KSC”, use LIMIT to limit the number of results to 5.</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FD8A85E1-BC9B-655D-F41A-453C5AC27F3A}"/>
              </a:ext>
            </a:extLst>
          </p:cNvPr>
          <p:cNvPicPr>
            <a:picLocks noChangeAspect="1"/>
          </p:cNvPicPr>
          <p:nvPr/>
        </p:nvPicPr>
        <p:blipFill>
          <a:blip r:embed="rId3"/>
          <a:stretch>
            <a:fillRect/>
          </a:stretch>
        </p:blipFill>
        <p:spPr>
          <a:xfrm>
            <a:off x="734028" y="2962275"/>
            <a:ext cx="10953750" cy="38957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Use WHERE and IS to limit Customer to be NASA and call SUM on PAYLOADMASS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2063648-7FAB-A0ED-C59F-F9885E8CE44E}"/>
              </a:ext>
            </a:extLst>
          </p:cNvPr>
          <p:cNvPicPr>
            <a:picLocks noChangeAspect="1"/>
          </p:cNvPicPr>
          <p:nvPr/>
        </p:nvPicPr>
        <p:blipFill>
          <a:blip r:embed="rId3"/>
          <a:stretch>
            <a:fillRect/>
          </a:stretch>
        </p:blipFill>
        <p:spPr>
          <a:xfrm>
            <a:off x="5381625" y="4476750"/>
            <a:ext cx="6810375" cy="23812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0" name="Content Placeholder 2"/>
          <p:cNvSpPr txBox="1"/>
          <p:nvPr/>
        </p:nvSpPr>
        <p:spPr>
          <a:xfrm>
            <a:off x="770010" y="1497303"/>
            <a:ext cx="10687961" cy="467226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All methodologies used can be found within the scripts stored in this git hub project: https://github.com/Matt-Cust/IBM-DS0720EN-Capstone-project</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 summary several ML methods were attempted with varying parameters, these were all compared and the highest accuracy was somewhere in the 75-85% success at predicting safe landing of the stage 1 booster, not a bad level of accuracy but not enough for me to bet on.</a:t>
            </a:r>
          </a:p>
          <a:p>
            <a:pPr lvl="1">
              <a:lnSpc>
                <a:spcPct val="100000"/>
              </a:lnSpc>
              <a:spcBef>
                <a:spcPts val="1400"/>
              </a:spcBef>
            </a:pPr>
            <a:r>
              <a:rPr lang="en-US" sz="1800" dirty="0">
                <a:solidFill>
                  <a:schemeClr val="accent3">
                    <a:lumMod val="25000"/>
                  </a:schemeClr>
                </a:solidFill>
                <a:latin typeface="Abadi" panose="020B0604020104020204" pitchFamily="34" charset="0"/>
              </a:rPr>
              <a:t>I also think that location played a part something to do with payload mass, and overall they became better at safe landings as time went on.</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2494829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As before se WHERE and IS to select specific booster version and call AVG on PAYLOADMASS.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2" descr="SC758 Where's Wally? Cardboard Cut Out Height 181cm – Star Cutouts">
            <a:extLst>
              <a:ext uri="{FF2B5EF4-FFF2-40B4-BE49-F238E27FC236}">
                <a16:creationId xmlns:a16="http://schemas.microsoft.com/office/drawing/2014/main" id="{EDB74012-CC61-DAA9-D7CA-1D1C7300F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469" y="103908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D383AE-8F7D-432E-83E7-3C6D29E923FF}"/>
              </a:ext>
            </a:extLst>
          </p:cNvPr>
          <p:cNvPicPr>
            <a:picLocks noChangeAspect="1"/>
          </p:cNvPicPr>
          <p:nvPr/>
        </p:nvPicPr>
        <p:blipFill>
          <a:blip r:embed="rId4"/>
          <a:stretch>
            <a:fillRect/>
          </a:stretch>
        </p:blipFill>
        <p:spPr>
          <a:xfrm>
            <a:off x="4734007" y="4512538"/>
            <a:ext cx="7429500" cy="22574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drone ship.</a:t>
            </a: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Again WHERE and IS this time on Success., the call MIN on DATE to get first event.</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2" descr="SC758 Where's Wally? Cardboard Cut Out Height 181cm – Star Cutouts">
            <a:extLst>
              <a:ext uri="{FF2B5EF4-FFF2-40B4-BE49-F238E27FC236}">
                <a16:creationId xmlns:a16="http://schemas.microsoft.com/office/drawing/2014/main" id="{47CC318F-8713-5912-FEA6-8381B432A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469" y="103908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A84D325-3102-F076-42C3-665450980F13}"/>
              </a:ext>
            </a:extLst>
          </p:cNvPr>
          <p:cNvPicPr>
            <a:picLocks noChangeAspect="1"/>
          </p:cNvPicPr>
          <p:nvPr/>
        </p:nvPicPr>
        <p:blipFill>
          <a:blip r:embed="rId4"/>
          <a:stretch>
            <a:fillRect/>
          </a:stretch>
        </p:blipFill>
        <p:spPr>
          <a:xfrm>
            <a:off x="4895850" y="4219575"/>
            <a:ext cx="7296150" cy="26384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59F7C-563F-63CB-C5C2-9C8C19BE5E54}"/>
              </a:ext>
            </a:extLst>
          </p:cNvPr>
          <p:cNvPicPr>
            <a:picLocks noChangeAspect="1"/>
          </p:cNvPicPr>
          <p:nvPr/>
        </p:nvPicPr>
        <p:blipFill>
          <a:blip r:embed="rId3"/>
          <a:stretch>
            <a:fillRect/>
          </a:stretch>
        </p:blipFill>
        <p:spPr>
          <a:xfrm>
            <a:off x="0" y="3919032"/>
            <a:ext cx="11820525" cy="28956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idx="4294967295"/>
          </p:nvPr>
        </p:nvSpPr>
        <p:spPr>
          <a:xfrm>
            <a:off x="212961" y="1474910"/>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WHERE and IS again, but this time coupled with AND to add a second criteria and BETWEEN to set payload mass range.</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SC758 Where's Wally? Cardboard Cut Out Height 181cm – Star Cutouts">
            <a:extLst>
              <a:ext uri="{FF2B5EF4-FFF2-40B4-BE49-F238E27FC236}">
                <a16:creationId xmlns:a16="http://schemas.microsoft.com/office/drawing/2014/main" id="{240189B6-351B-E60F-B800-6CAF9B09F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6987" y="4528521"/>
            <a:ext cx="193538" cy="19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idx="4294967295"/>
          </p:nvPr>
        </p:nvSpPr>
        <p:spPr>
          <a:xfrm>
            <a:off x="244493" y="134858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Use GROUPBY on MISSION OUTCOME and apply COUNT.</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A2CB2F8-8954-38B8-298E-8B5CAF9A2641}"/>
              </a:ext>
            </a:extLst>
          </p:cNvPr>
          <p:cNvPicPr>
            <a:picLocks noChangeAspect="1"/>
          </p:cNvPicPr>
          <p:nvPr/>
        </p:nvPicPr>
        <p:blipFill>
          <a:blip r:embed="rId3"/>
          <a:stretch>
            <a:fillRect/>
          </a:stretch>
        </p:blipFill>
        <p:spPr>
          <a:xfrm>
            <a:off x="3971925" y="3524250"/>
            <a:ext cx="8220075" cy="33337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p:cNvSpPr>
            <a:spLocks noGrp="1"/>
          </p:cNvSpPr>
          <p:nvPr>
            <p:ph idx="4294967295"/>
          </p:nvPr>
        </p:nvSpPr>
        <p:spPr>
          <a:xfrm>
            <a:off x="76328" y="1384191"/>
            <a:ext cx="3612804" cy="547380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Subquery to determine max payload mass, then apply into a WHERE call. Use this to SELECT BOOSTER VERSION.</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9E65F1E-58FB-4D96-AC68-D8F6BD516587}"/>
              </a:ext>
            </a:extLst>
          </p:cNvPr>
          <p:cNvPicPr>
            <a:picLocks noChangeAspect="1"/>
          </p:cNvPicPr>
          <p:nvPr/>
        </p:nvPicPr>
        <p:blipFill>
          <a:blip r:embed="rId3"/>
          <a:stretch>
            <a:fillRect/>
          </a:stretch>
        </p:blipFill>
        <p:spPr>
          <a:xfrm>
            <a:off x="3782636" y="1825624"/>
            <a:ext cx="8409363" cy="50323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ECD7E8-1357-1861-2CD5-1AFC37C4DAA1}"/>
              </a:ext>
            </a:extLst>
          </p:cNvPr>
          <p:cNvPicPr>
            <a:picLocks noChangeAspect="1"/>
          </p:cNvPicPr>
          <p:nvPr/>
        </p:nvPicPr>
        <p:blipFill>
          <a:blip r:embed="rId3"/>
          <a:stretch>
            <a:fillRect/>
          </a:stretch>
        </p:blipFill>
        <p:spPr>
          <a:xfrm>
            <a:off x="4561490" y="3615559"/>
            <a:ext cx="7630510" cy="329933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p:cNvSpPr>
            <a:spLocks noGrp="1"/>
          </p:cNvSpPr>
          <p:nvPr>
            <p:ph idx="4294967295"/>
          </p:nvPr>
        </p:nvSpPr>
        <p:spPr>
          <a:xfrm>
            <a:off x="181431" y="1384190"/>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the records which will display the month names,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2017</a:t>
            </a: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a:lnSpc>
                <a:spcPct val="100000"/>
              </a:lnSpc>
              <a:spcBef>
                <a:spcPts val="1400"/>
              </a:spcBef>
            </a:pPr>
            <a:r>
              <a:rPr lang="en-US" sz="2200" dirty="0">
                <a:solidFill>
                  <a:schemeClr val="accent3">
                    <a:lumMod val="25000"/>
                  </a:schemeClr>
                </a:solidFill>
                <a:latin typeface="Abadi"/>
              </a:rPr>
              <a:t>WHERE LANDING is a success and the first 4 chars in DATE ==2017 create a new column called month which are the 6</a:t>
            </a:r>
            <a:r>
              <a:rPr lang="en-US" sz="2200" baseline="30000" dirty="0">
                <a:solidFill>
                  <a:schemeClr val="accent3">
                    <a:lumMod val="25000"/>
                  </a:schemeClr>
                </a:solidFill>
                <a:latin typeface="Abadi"/>
              </a:rPr>
              <a:t>th</a:t>
            </a:r>
            <a:r>
              <a:rPr lang="en-US" sz="2200" dirty="0">
                <a:solidFill>
                  <a:schemeClr val="accent3">
                    <a:lumMod val="25000"/>
                  </a:schemeClr>
                </a:solidFill>
                <a:latin typeface="Abadi"/>
              </a:rPr>
              <a:t> and 7</a:t>
            </a:r>
            <a:r>
              <a:rPr lang="en-US" sz="2200" baseline="30000" dirty="0">
                <a:solidFill>
                  <a:schemeClr val="accent3">
                    <a:lumMod val="25000"/>
                  </a:schemeClr>
                </a:solidFill>
                <a:latin typeface="Abadi"/>
              </a:rPr>
              <a:t>th</a:t>
            </a:r>
            <a:r>
              <a:rPr lang="en-US" sz="2200" dirty="0">
                <a:solidFill>
                  <a:schemeClr val="accent3">
                    <a:lumMod val="25000"/>
                  </a:schemeClr>
                </a:solidFill>
                <a:latin typeface="Abadi"/>
              </a:rPr>
              <a:t> chars in date.</a:t>
            </a:r>
          </a:p>
          <a:p>
            <a:pPr>
              <a:lnSpc>
                <a:spcPct val="100000"/>
              </a:lnSpc>
              <a:spcBef>
                <a:spcPts val="1400"/>
              </a:spcBef>
            </a:pPr>
            <a:r>
              <a:rPr lang="en-US" sz="2200" dirty="0">
                <a:solidFill>
                  <a:schemeClr val="accent3">
                    <a:lumMod val="25000"/>
                  </a:schemeClr>
                </a:solidFill>
                <a:latin typeface="Abadi"/>
              </a:rPr>
              <a:t>SELECT to display:</a:t>
            </a:r>
          </a:p>
          <a:p>
            <a:pPr lvl="1">
              <a:lnSpc>
                <a:spcPct val="100000"/>
              </a:lnSpc>
              <a:spcBef>
                <a:spcPts val="1400"/>
              </a:spcBef>
            </a:pPr>
            <a:r>
              <a:rPr lang="en-US" dirty="0">
                <a:solidFill>
                  <a:schemeClr val="accent3">
                    <a:lumMod val="25000"/>
                  </a:schemeClr>
                </a:solidFill>
                <a:latin typeface="Abadi"/>
              </a:rPr>
              <a:t>DATE</a:t>
            </a:r>
          </a:p>
          <a:p>
            <a:pPr lvl="1">
              <a:lnSpc>
                <a:spcPct val="100000"/>
              </a:lnSpc>
              <a:spcBef>
                <a:spcPts val="1400"/>
              </a:spcBef>
            </a:pPr>
            <a:r>
              <a:rPr lang="en-US" dirty="0">
                <a:solidFill>
                  <a:schemeClr val="accent3">
                    <a:lumMod val="25000"/>
                  </a:schemeClr>
                </a:solidFill>
                <a:latin typeface="Abadi"/>
              </a:rPr>
              <a:t>GROUNDPAD</a:t>
            </a:r>
          </a:p>
          <a:p>
            <a:pPr lvl="1">
              <a:lnSpc>
                <a:spcPct val="100000"/>
              </a:lnSpc>
              <a:spcBef>
                <a:spcPts val="1400"/>
              </a:spcBef>
            </a:pPr>
            <a:r>
              <a:rPr lang="en-US" dirty="0">
                <a:solidFill>
                  <a:schemeClr val="accent3">
                    <a:lumMod val="25000"/>
                  </a:schemeClr>
                </a:solidFill>
                <a:latin typeface="Abadi"/>
              </a:rPr>
              <a:t>LAUNCH SITE</a:t>
            </a:r>
          </a:p>
          <a:p>
            <a:pPr lvl="1">
              <a:lnSpc>
                <a:spcPct val="100000"/>
              </a:lnSpc>
              <a:spcBef>
                <a:spcPts val="1400"/>
              </a:spcBef>
            </a:pPr>
            <a:r>
              <a:rPr lang="en-US" dirty="0">
                <a:solidFill>
                  <a:schemeClr val="accent3">
                    <a:lumMod val="25000"/>
                  </a:schemeClr>
                </a:solidFill>
                <a:latin typeface="Abadi"/>
              </a:rPr>
              <a:t>LANDING OUTCOME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p:cNvSpPr>
            <a:spLocks noGrp="1"/>
          </p:cNvSpPr>
          <p:nvPr>
            <p:ph idx="4294967295"/>
          </p:nvPr>
        </p:nvSpPr>
        <p:spPr>
          <a:xfrm>
            <a:off x="0" y="1352660"/>
            <a:ext cx="12086897"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0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000" dirty="0">
                <a:solidFill>
                  <a:schemeClr val="accent3">
                    <a:lumMod val="25000"/>
                  </a:schemeClr>
                </a:solidFill>
                <a:latin typeface="Abadi" panose="020B0604020104020204" pitchFamily="34" charset="0"/>
              </a:rPr>
              <a:t>Use WHERE BETWEEN and </a:t>
            </a:r>
            <a:r>
              <a:rPr lang="en-US" sz="2000" dirty="0" err="1">
                <a:solidFill>
                  <a:schemeClr val="accent3">
                    <a:lumMod val="25000"/>
                  </a:schemeClr>
                </a:solidFill>
                <a:latin typeface="Abadi" panose="020B0604020104020204" pitchFamily="34" charset="0"/>
              </a:rPr>
              <a:t>AND</a:t>
            </a:r>
            <a:r>
              <a:rPr lang="en-US" sz="2000" dirty="0">
                <a:solidFill>
                  <a:schemeClr val="accent3">
                    <a:lumMod val="25000"/>
                  </a:schemeClr>
                </a:solidFill>
                <a:latin typeface="Abadi" panose="020B0604020104020204" pitchFamily="34" charset="0"/>
              </a:rPr>
              <a:t> to set criteria for selection, and then GROUPBY LANDINGOUTCOME, COUNT the outcomes and store in new column “</a:t>
            </a:r>
            <a:r>
              <a:rPr lang="en-US" sz="2000" dirty="0" err="1">
                <a:solidFill>
                  <a:schemeClr val="accent3">
                    <a:lumMod val="25000"/>
                  </a:schemeClr>
                </a:solidFill>
                <a:latin typeface="Abadi" panose="020B0604020104020204" pitchFamily="34" charset="0"/>
              </a:rPr>
              <a:t>Count_outcomes</a:t>
            </a:r>
            <a:r>
              <a:rPr lang="en-US" sz="2000" dirty="0">
                <a:solidFill>
                  <a:schemeClr val="accent3">
                    <a:lumMod val="25000"/>
                  </a:schemeClr>
                </a:solidFill>
                <a:latin typeface="Abadi" panose="020B0604020104020204" pitchFamily="34" charset="0"/>
              </a:rPr>
              <a:t>”, which should be ordered in DESC (Descending) order.</a:t>
            </a:r>
          </a:p>
          <a:p>
            <a:pPr>
              <a:lnSpc>
                <a:spcPct val="100000"/>
              </a:lnSpc>
              <a:spcBef>
                <a:spcPts val="1400"/>
              </a:spcBef>
            </a:pPr>
            <a:r>
              <a:rPr lang="en-US" sz="2000" dirty="0">
                <a:solidFill>
                  <a:schemeClr val="accent3">
                    <a:lumMod val="25000"/>
                  </a:schemeClr>
                </a:solidFill>
                <a:latin typeface="Abadi" panose="020B0604020104020204" pitchFamily="34" charset="0"/>
              </a:rPr>
              <a:t>I couldn’t really get this one to work.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E498339-94F8-65F6-F9BC-0095E92AA6BE}"/>
              </a:ext>
            </a:extLst>
          </p:cNvPr>
          <p:cNvPicPr>
            <a:picLocks noChangeAspect="1"/>
          </p:cNvPicPr>
          <p:nvPr/>
        </p:nvPicPr>
        <p:blipFill>
          <a:blip r:embed="rId3"/>
          <a:stretch>
            <a:fillRect/>
          </a:stretch>
        </p:blipFill>
        <p:spPr>
          <a:xfrm>
            <a:off x="1276350" y="4152900"/>
            <a:ext cx="10915650" cy="27051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pic>
        <p:nvPicPr>
          <p:cNvPr id="3" name="Picture 2" descr="SC758 Where's Wally? Cardboard Cut Out Height 181cm – Star Cutouts">
            <a:extLst>
              <a:ext uri="{FF2B5EF4-FFF2-40B4-BE49-F238E27FC236}">
                <a16:creationId xmlns:a16="http://schemas.microsoft.com/office/drawing/2014/main" id="{18F7D02A-B25C-2383-99C2-560542FEA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8462" y="0"/>
            <a:ext cx="193538" cy="19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p:cNvSpPr>
            <a:spLocks noGrp="1"/>
          </p:cNvSpPr>
          <p:nvPr>
            <p:ph idx="4294967295"/>
          </p:nvPr>
        </p:nvSpPr>
        <p:spPr>
          <a:xfrm>
            <a:off x="1" y="1253331"/>
            <a:ext cx="4508938" cy="547329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r>
              <a:rPr lang="en-US" sz="2200" dirty="0">
                <a:solidFill>
                  <a:schemeClr val="accent3">
                    <a:lumMod val="25000"/>
                  </a:schemeClr>
                </a:solidFill>
                <a:latin typeface="Abadi"/>
              </a:rPr>
              <a:t>I added the red dots and text to show the launch sites, the rest of the map doesn’t matter.</a:t>
            </a:r>
          </a:p>
          <a:p>
            <a:endParaRPr lang="en-US" dirty="0"/>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&lt;Explore the generated folium map and make a proper screenshot to include all launch sites’ location markers on a global map</a:t>
            </a:r>
          </a:p>
          <a:p>
            <a:r>
              <a:rPr lang="en-US" dirty="0">
                <a:solidFill>
                  <a:srgbClr val="0B49CB"/>
                </a:solidFill>
                <a:latin typeface="Abadi"/>
              </a:rPr>
              <a:t>&gt;</a:t>
            </a:r>
          </a:p>
        </p:txBody>
      </p:sp>
      <p:pic>
        <p:nvPicPr>
          <p:cNvPr id="6" name="Picture 5">
            <a:extLst>
              <a:ext uri="{FF2B5EF4-FFF2-40B4-BE49-F238E27FC236}">
                <a16:creationId xmlns:a16="http://schemas.microsoft.com/office/drawing/2014/main" id="{15B86419-B0A0-13CD-9BF7-5BDB311F85E9}"/>
              </a:ext>
            </a:extLst>
          </p:cNvPr>
          <p:cNvPicPr>
            <a:picLocks noChangeAspect="1"/>
          </p:cNvPicPr>
          <p:nvPr/>
        </p:nvPicPr>
        <p:blipFill>
          <a:blip r:embed="rId3"/>
          <a:stretch>
            <a:fillRect/>
          </a:stretch>
        </p:blipFill>
        <p:spPr>
          <a:xfrm>
            <a:off x="4737410" y="3037593"/>
            <a:ext cx="7454590" cy="382040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p:cNvSpPr>
            <a:spLocks noGrp="1"/>
          </p:cNvSpPr>
          <p:nvPr>
            <p:ph idx="4294967295"/>
          </p:nvPr>
        </p:nvSpPr>
        <p:spPr>
          <a:xfrm>
            <a:off x="770011" y="1825625"/>
            <a:ext cx="4630062"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r>
              <a:rPr lang="en-US" sz="2200" dirty="0">
                <a:solidFill>
                  <a:schemeClr val="accent3">
                    <a:lumMod val="25000"/>
                  </a:schemeClr>
                </a:solidFill>
                <a:latin typeface="Abadi"/>
              </a:rPr>
              <a:t>Each icon represents an </a:t>
            </a:r>
            <a:r>
              <a:rPr lang="en-US" sz="2200" dirty="0" err="1">
                <a:solidFill>
                  <a:schemeClr val="accent3">
                    <a:lumMod val="25000"/>
                  </a:schemeClr>
                </a:solidFill>
                <a:latin typeface="Abadi"/>
              </a:rPr>
              <a:t>invidual</a:t>
            </a:r>
            <a:r>
              <a:rPr lang="en-US" sz="2200" dirty="0">
                <a:solidFill>
                  <a:schemeClr val="accent3">
                    <a:lumMod val="25000"/>
                  </a:schemeClr>
                </a:solidFill>
                <a:latin typeface="Abadi"/>
              </a:rPr>
              <a:t> launch the </a:t>
            </a:r>
            <a:r>
              <a:rPr lang="en-US" sz="2200" dirty="0" err="1">
                <a:solidFill>
                  <a:schemeClr val="accent3">
                    <a:lumMod val="25000"/>
                  </a:schemeClr>
                </a:solidFill>
                <a:latin typeface="Abadi"/>
              </a:rPr>
              <a:t>colour</a:t>
            </a:r>
            <a:r>
              <a:rPr lang="en-US" sz="2200" dirty="0">
                <a:solidFill>
                  <a:schemeClr val="accent3">
                    <a:lumMod val="25000"/>
                  </a:schemeClr>
                </a:solidFill>
                <a:latin typeface="Abadi"/>
              </a:rPr>
              <a:t> represent success or failure in booster return, the green 7 is another launch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Explore the folium map and make a proper screenshot to show the color-labeled launch outcomes on the map</a:t>
            </a:r>
          </a:p>
        </p:txBody>
      </p:sp>
      <p:pic>
        <p:nvPicPr>
          <p:cNvPr id="4" name="Picture 3">
            <a:extLst>
              <a:ext uri="{FF2B5EF4-FFF2-40B4-BE49-F238E27FC236}">
                <a16:creationId xmlns:a16="http://schemas.microsoft.com/office/drawing/2014/main" id="{6A580832-8F42-6C32-D351-BD38DF415A90}"/>
              </a:ext>
            </a:extLst>
          </p:cNvPr>
          <p:cNvPicPr>
            <a:picLocks noChangeAspect="1"/>
          </p:cNvPicPr>
          <p:nvPr/>
        </p:nvPicPr>
        <p:blipFill>
          <a:blip r:embed="rId3"/>
          <a:stretch>
            <a:fillRect/>
          </a:stretch>
        </p:blipFill>
        <p:spPr>
          <a:xfrm>
            <a:off x="5820760" y="1329531"/>
            <a:ext cx="6057900" cy="53435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5</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643385" y="1572191"/>
            <a:ext cx="11044118" cy="4453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In an effort to demonstrate and test upon all DS skills acquired throughout the course a final capstone project was performed. In this project data from SpaceX was provided, it was then cleaned via python and analysed with the primary goal of determining if it would be possible to correctly predict the safe landing of stage 1 boosters based upon other launch information.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In this project I wanted to determine if I would be able to recall and employ my learnings from over the past few months regarding data science in python.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p:cNvSpPr>
            <a:spLocks noGrp="1"/>
          </p:cNvSpPr>
          <p:nvPr>
            <p:ph idx="4294967295"/>
          </p:nvPr>
        </p:nvSpPr>
        <p:spPr>
          <a:xfrm>
            <a:off x="269327" y="1380301"/>
            <a:ext cx="11840232"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Sorry had to do multiple zooms to show all POIs. Left graph is apparently a NASA train track, middle is a road/highway, and right is to the nearest city.</a:t>
            </a:r>
          </a:p>
          <a:p>
            <a:pPr>
              <a:lnSpc>
                <a:spcPct val="100000"/>
              </a:lnSpc>
              <a:spcBef>
                <a:spcPts val="1400"/>
              </a:spcBef>
            </a:pPr>
            <a:r>
              <a:rPr lang="en-US" sz="2200" dirty="0">
                <a:solidFill>
                  <a:schemeClr val="accent3">
                    <a:lumMod val="25000"/>
                  </a:schemeClr>
                </a:solidFill>
                <a:latin typeface="Abadi" panose="020B0604020104020204" pitchFamily="34" charset="0"/>
              </a:rPr>
              <a:t>Sorry I couldn't get the distances to show on the graph, however I</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Did calculate them (Table)</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Explore the generated folium map and show the screenshot of a selected launch site to its proximities such as railway, highway, coastline, with distance calculated and displayed</a:t>
            </a:r>
          </a:p>
        </p:txBody>
      </p:sp>
      <p:pic>
        <p:nvPicPr>
          <p:cNvPr id="4" name="Picture 3">
            <a:extLst>
              <a:ext uri="{FF2B5EF4-FFF2-40B4-BE49-F238E27FC236}">
                <a16:creationId xmlns:a16="http://schemas.microsoft.com/office/drawing/2014/main" id="{D82A29BA-1C16-87F8-9A52-A7D67C8E6DCE}"/>
              </a:ext>
            </a:extLst>
          </p:cNvPr>
          <p:cNvPicPr>
            <a:picLocks noChangeAspect="1"/>
          </p:cNvPicPr>
          <p:nvPr/>
        </p:nvPicPr>
        <p:blipFill>
          <a:blip r:embed="rId3"/>
          <a:stretch>
            <a:fillRect/>
          </a:stretch>
        </p:blipFill>
        <p:spPr>
          <a:xfrm>
            <a:off x="1554710" y="3129784"/>
            <a:ext cx="6027063" cy="3728216"/>
          </a:xfrm>
          <a:prstGeom prst="rect">
            <a:avLst/>
          </a:prstGeom>
        </p:spPr>
      </p:pic>
      <p:pic>
        <p:nvPicPr>
          <p:cNvPr id="7" name="Picture 6">
            <a:extLst>
              <a:ext uri="{FF2B5EF4-FFF2-40B4-BE49-F238E27FC236}">
                <a16:creationId xmlns:a16="http://schemas.microsoft.com/office/drawing/2014/main" id="{01B7DDAC-0F47-B1D9-63DB-0B500CE073A6}"/>
              </a:ext>
            </a:extLst>
          </p:cNvPr>
          <p:cNvPicPr>
            <a:picLocks noChangeAspect="1"/>
          </p:cNvPicPr>
          <p:nvPr/>
        </p:nvPicPr>
        <p:blipFill>
          <a:blip r:embed="rId4"/>
          <a:stretch>
            <a:fillRect/>
          </a:stretch>
        </p:blipFill>
        <p:spPr>
          <a:xfrm>
            <a:off x="82441" y="4430144"/>
            <a:ext cx="2944539" cy="2427856"/>
          </a:xfrm>
          <a:prstGeom prst="rect">
            <a:avLst/>
          </a:prstGeom>
        </p:spPr>
      </p:pic>
      <p:pic>
        <p:nvPicPr>
          <p:cNvPr id="10" name="Picture 9">
            <a:extLst>
              <a:ext uri="{FF2B5EF4-FFF2-40B4-BE49-F238E27FC236}">
                <a16:creationId xmlns:a16="http://schemas.microsoft.com/office/drawing/2014/main" id="{7CF978CC-9AF0-4D52-A67C-65EA681E951B}"/>
              </a:ext>
            </a:extLst>
          </p:cNvPr>
          <p:cNvPicPr>
            <a:picLocks noChangeAspect="1"/>
          </p:cNvPicPr>
          <p:nvPr/>
        </p:nvPicPr>
        <p:blipFill>
          <a:blip r:embed="rId5"/>
          <a:stretch>
            <a:fillRect/>
          </a:stretch>
        </p:blipFill>
        <p:spPr>
          <a:xfrm>
            <a:off x="6583693" y="3836276"/>
            <a:ext cx="5608307" cy="2919904"/>
          </a:xfrm>
          <a:prstGeom prst="rect">
            <a:avLst/>
          </a:prstGeom>
        </p:spPr>
      </p:pic>
      <p:pic>
        <p:nvPicPr>
          <p:cNvPr id="12" name="Picture 11">
            <a:extLst>
              <a:ext uri="{FF2B5EF4-FFF2-40B4-BE49-F238E27FC236}">
                <a16:creationId xmlns:a16="http://schemas.microsoft.com/office/drawing/2014/main" id="{068351CE-9DB4-0B75-E5CF-247BD4557B16}"/>
              </a:ext>
            </a:extLst>
          </p:cNvPr>
          <p:cNvPicPr>
            <a:picLocks noChangeAspect="1"/>
          </p:cNvPicPr>
          <p:nvPr/>
        </p:nvPicPr>
        <p:blipFill>
          <a:blip r:embed="rId6"/>
          <a:stretch>
            <a:fillRect/>
          </a:stretch>
        </p:blipFill>
        <p:spPr>
          <a:xfrm>
            <a:off x="8818015" y="2219817"/>
            <a:ext cx="3638550" cy="21240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couldn’t get this to work in 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labs IDE, so I ran it in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a:t>
            </a:r>
          </a:p>
          <a:p>
            <a:pPr>
              <a:lnSpc>
                <a:spcPct val="100000"/>
              </a:lnSpc>
              <a:spcBef>
                <a:spcPts val="1400"/>
              </a:spcBef>
            </a:pPr>
            <a:r>
              <a:rPr lang="en-US" sz="2200" dirty="0">
                <a:solidFill>
                  <a:schemeClr val="accent3">
                    <a:lumMod val="25000"/>
                  </a:schemeClr>
                </a:solidFill>
                <a:latin typeface="Abadi" panose="020B0604020104020204" pitchFamily="34" charset="0"/>
              </a:rPr>
              <a:t>This makes screenshots not as good unfortunately, and I prefer to use Dark/Night mode so background will be in black.</a:t>
            </a:r>
          </a:p>
          <a:p>
            <a:pPr>
              <a:lnSpc>
                <a:spcPct val="100000"/>
              </a:lnSpc>
              <a:spcBef>
                <a:spcPts val="1400"/>
              </a:spcBef>
            </a:pPr>
            <a:r>
              <a:rPr lang="en-US" sz="2200" dirty="0">
                <a:solidFill>
                  <a:schemeClr val="accent3">
                    <a:lumMod val="25000"/>
                  </a:schemeClr>
                </a:solidFill>
                <a:latin typeface="Abadi" panose="020B0604020104020204" pitchFamily="34" charset="0"/>
              </a:rPr>
              <a:t>Apologies for any inconvenience going forwards.</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4000" dirty="0">
                <a:solidFill>
                  <a:schemeClr val="accent3">
                    <a:lumMod val="25000"/>
                  </a:schemeClr>
                </a:solidFill>
                <a:latin typeface="Abadi"/>
              </a:rPr>
              <a:t> screenshot of launch success count for all sites, in a </a:t>
            </a:r>
            <a:r>
              <a:rPr lang="en-US" sz="4000" dirty="0" err="1">
                <a:solidFill>
                  <a:schemeClr val="accent3">
                    <a:lumMod val="25000"/>
                  </a:schemeClr>
                </a:solidFill>
                <a:latin typeface="Abadi"/>
              </a:rPr>
              <a:t>piechart</a:t>
            </a:r>
            <a:r>
              <a:rPr lang="en-US" sz="4000" dirty="0">
                <a:solidFill>
                  <a:schemeClr val="accent3">
                    <a:lumMod val="25000"/>
                  </a:schemeClr>
                </a:solidFill>
                <a:latin typeface="Abadi"/>
              </a:rPr>
              <a:t> </a:t>
            </a:r>
            <a:r>
              <a:rPr lang="en-US" dirty="0">
                <a:solidFill>
                  <a:srgbClr val="0B49CB"/>
                </a:solidFill>
                <a:latin typeface="Abadi"/>
              </a:rPr>
              <a:t>&gt;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p:cNvSpPr>
            <a:spLocks noGrp="1"/>
          </p:cNvSpPr>
          <p:nvPr>
            <p:ph idx="4294967295"/>
          </p:nvPr>
        </p:nvSpPr>
        <p:spPr>
          <a:xfrm>
            <a:off x="-1" y="1342149"/>
            <a:ext cx="588243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r>
              <a:rPr lang="en-US" sz="2200" dirty="0">
                <a:solidFill>
                  <a:schemeClr val="accent3">
                    <a:lumMod val="25000"/>
                  </a:schemeClr>
                </a:solidFill>
                <a:latin typeface="Abadi"/>
              </a:rPr>
              <a:t>Highest success count is KSC LC-39A with lowest being CCAFS SLC-40</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4000" dirty="0">
                <a:solidFill>
                  <a:schemeClr val="accent3">
                    <a:lumMod val="25000"/>
                  </a:schemeClr>
                </a:solidFill>
                <a:latin typeface="Abadi"/>
              </a:rPr>
              <a:t> screenshot of launch success count for all sites, in a </a:t>
            </a:r>
            <a:r>
              <a:rPr lang="en-US" sz="4000" dirty="0" err="1">
                <a:solidFill>
                  <a:schemeClr val="accent3">
                    <a:lumMod val="25000"/>
                  </a:schemeClr>
                </a:solidFill>
                <a:latin typeface="Abadi"/>
              </a:rPr>
              <a:t>piechart</a:t>
            </a:r>
            <a:r>
              <a:rPr lang="en-US" sz="4000" dirty="0">
                <a:solidFill>
                  <a:schemeClr val="accent3">
                    <a:lumMod val="25000"/>
                  </a:schemeClr>
                </a:solidFill>
                <a:latin typeface="Abadi"/>
              </a:rPr>
              <a:t> </a:t>
            </a:r>
            <a:r>
              <a:rPr lang="en-US" dirty="0">
                <a:solidFill>
                  <a:srgbClr val="0B49CB"/>
                </a:solidFill>
                <a:latin typeface="Abadi"/>
              </a:rPr>
              <a:t>&gt;</a:t>
            </a:r>
          </a:p>
        </p:txBody>
      </p:sp>
      <p:pic>
        <p:nvPicPr>
          <p:cNvPr id="4" name="Picture 3">
            <a:extLst>
              <a:ext uri="{FF2B5EF4-FFF2-40B4-BE49-F238E27FC236}">
                <a16:creationId xmlns:a16="http://schemas.microsoft.com/office/drawing/2014/main" id="{50043360-6D89-7C30-CFDC-BCA9C0980932}"/>
              </a:ext>
            </a:extLst>
          </p:cNvPr>
          <p:cNvPicPr>
            <a:picLocks noChangeAspect="1"/>
          </p:cNvPicPr>
          <p:nvPr/>
        </p:nvPicPr>
        <p:blipFill>
          <a:blip r:embed="rId3"/>
          <a:stretch>
            <a:fillRect/>
          </a:stretch>
        </p:blipFill>
        <p:spPr>
          <a:xfrm>
            <a:off x="5882433" y="3026979"/>
            <a:ext cx="6383303" cy="3864358"/>
          </a:xfrm>
          <a:prstGeom prst="rect">
            <a:avLst/>
          </a:prstGeom>
        </p:spPr>
      </p:pic>
      <p:pic>
        <p:nvPicPr>
          <p:cNvPr id="2" name="Picture 2" descr="SC758 Where's Wally? Cardboard Cut Out Height 181cm – Star Cutouts">
            <a:extLst>
              <a:ext uri="{FF2B5EF4-FFF2-40B4-BE49-F238E27FC236}">
                <a16:creationId xmlns:a16="http://schemas.microsoft.com/office/drawing/2014/main" id="{8B9D4C3B-6A73-6893-6CCC-A46CE9726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003" y="6222581"/>
            <a:ext cx="193538" cy="19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50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r>
              <a:rPr lang="en-US" sz="2000" dirty="0">
                <a:solidFill>
                  <a:schemeClr val="accent3">
                    <a:lumMod val="25000"/>
                  </a:schemeClr>
                </a:solidFill>
                <a:latin typeface="Abadi"/>
              </a:rPr>
              <a:t>KSC-LC39A has highest count and highest</a:t>
            </a:r>
          </a:p>
          <a:p>
            <a:pPr marL="0" indent="0">
              <a:lnSpc>
                <a:spcPct val="100000"/>
              </a:lnSpc>
              <a:spcBef>
                <a:spcPts val="1400"/>
              </a:spcBef>
              <a:buNone/>
            </a:pPr>
            <a:r>
              <a:rPr lang="en-US" sz="2000" dirty="0">
                <a:solidFill>
                  <a:schemeClr val="accent3">
                    <a:lumMod val="25000"/>
                  </a:schemeClr>
                </a:solidFill>
                <a:latin typeface="Abadi"/>
              </a:rPr>
              <a:t> success rate at ~77%</a:t>
            </a:r>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4000" dirty="0">
                <a:solidFill>
                  <a:schemeClr val="accent3">
                    <a:lumMod val="25000"/>
                  </a:schemeClr>
                </a:solidFill>
                <a:latin typeface="Abadi"/>
              </a:rPr>
              <a:t> screenshot of the </a:t>
            </a:r>
            <a:r>
              <a:rPr lang="en-US" sz="4000" dirty="0" err="1">
                <a:solidFill>
                  <a:schemeClr val="accent3">
                    <a:lumMod val="25000"/>
                  </a:schemeClr>
                </a:solidFill>
                <a:latin typeface="Abadi"/>
              </a:rPr>
              <a:t>piechart</a:t>
            </a:r>
            <a:r>
              <a:rPr lang="en-US" sz="4000" dirty="0">
                <a:solidFill>
                  <a:schemeClr val="accent3">
                    <a:lumMod val="25000"/>
                  </a:schemeClr>
                </a:solidFill>
                <a:latin typeface="Abadi"/>
              </a:rPr>
              <a:t> for the launch site with highest launch success ratio </a:t>
            </a:r>
            <a:r>
              <a:rPr lang="en-US" dirty="0">
                <a:solidFill>
                  <a:srgbClr val="0B49CB"/>
                </a:solidFill>
                <a:latin typeface="Abadi"/>
              </a:rPr>
              <a:t>&gt;</a:t>
            </a:r>
          </a:p>
        </p:txBody>
      </p:sp>
      <p:pic>
        <p:nvPicPr>
          <p:cNvPr id="4" name="Picture 3">
            <a:extLst>
              <a:ext uri="{FF2B5EF4-FFF2-40B4-BE49-F238E27FC236}">
                <a16:creationId xmlns:a16="http://schemas.microsoft.com/office/drawing/2014/main" id="{053E6FE1-2FC2-65E4-8E25-5E2E1B5E840B}"/>
              </a:ext>
            </a:extLst>
          </p:cNvPr>
          <p:cNvPicPr>
            <a:picLocks noChangeAspect="1"/>
          </p:cNvPicPr>
          <p:nvPr/>
        </p:nvPicPr>
        <p:blipFill>
          <a:blip r:embed="rId3"/>
          <a:stretch>
            <a:fillRect/>
          </a:stretch>
        </p:blipFill>
        <p:spPr>
          <a:xfrm>
            <a:off x="6378794" y="3682562"/>
            <a:ext cx="5953946" cy="317543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p:cNvSpPr>
            <a:spLocks noGrp="1"/>
          </p:cNvSpPr>
          <p:nvPr>
            <p:ph idx="4294967295"/>
          </p:nvPr>
        </p:nvSpPr>
        <p:spPr>
          <a:xfrm>
            <a:off x="118370" y="1263105"/>
            <a:ext cx="10414662"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Replace &lt;Dashboard screenshot 3&gt; title with an appropriate title</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Explain the important elements and findings on the screenshot, such as which payload range or booster version have the largest success rate, etc.</a:t>
            </a:r>
          </a:p>
          <a:p>
            <a:pPr>
              <a:lnSpc>
                <a:spcPct val="100000"/>
              </a:lnSpc>
              <a:spcBef>
                <a:spcPts val="1400"/>
              </a:spcBef>
            </a:pPr>
            <a:r>
              <a:rPr lang="en-US" sz="1800" dirty="0">
                <a:solidFill>
                  <a:schemeClr val="accent3">
                    <a:lumMod val="25000"/>
                  </a:schemeClr>
                </a:solidFill>
                <a:latin typeface="Abadi"/>
              </a:rPr>
              <a:t>Left Range 1K-3K FT has highest success rate, Right Range 5K to 9K only FT has any successful landings.</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4000" dirty="0">
                <a:solidFill>
                  <a:schemeClr val="accent3">
                    <a:lumMod val="25000"/>
                  </a:schemeClr>
                </a:solidFill>
                <a:latin typeface="Abadi" panose="020B0604020104020204" pitchFamily="34" charset="0"/>
              </a:rPr>
              <a:t> screenshots of Payload vs. Launch Outcome scatter plot for all sites, with different payload selected in the range slider </a:t>
            </a:r>
            <a:r>
              <a:rPr lang="en-US" dirty="0">
                <a:solidFill>
                  <a:srgbClr val="0B49CB"/>
                </a:solidFill>
                <a:latin typeface="Abadi"/>
              </a:rPr>
              <a:t>&gt;</a:t>
            </a:r>
          </a:p>
        </p:txBody>
      </p:sp>
      <p:pic>
        <p:nvPicPr>
          <p:cNvPr id="4" name="Picture 3">
            <a:extLst>
              <a:ext uri="{FF2B5EF4-FFF2-40B4-BE49-F238E27FC236}">
                <a16:creationId xmlns:a16="http://schemas.microsoft.com/office/drawing/2014/main" id="{D1566950-E371-B174-6676-33F304C8882A}"/>
              </a:ext>
            </a:extLst>
          </p:cNvPr>
          <p:cNvPicPr>
            <a:picLocks noChangeAspect="1"/>
          </p:cNvPicPr>
          <p:nvPr/>
        </p:nvPicPr>
        <p:blipFill>
          <a:blip r:embed="rId3"/>
          <a:stretch>
            <a:fillRect/>
          </a:stretch>
        </p:blipFill>
        <p:spPr>
          <a:xfrm>
            <a:off x="0" y="3810000"/>
            <a:ext cx="6096000" cy="3048000"/>
          </a:xfrm>
          <a:prstGeom prst="rect">
            <a:avLst/>
          </a:prstGeom>
        </p:spPr>
      </p:pic>
      <p:pic>
        <p:nvPicPr>
          <p:cNvPr id="7" name="Picture 6">
            <a:extLst>
              <a:ext uri="{FF2B5EF4-FFF2-40B4-BE49-F238E27FC236}">
                <a16:creationId xmlns:a16="http://schemas.microsoft.com/office/drawing/2014/main" id="{CBB5B016-3A23-47B7-F22F-702ED0FB62F4}"/>
              </a:ext>
            </a:extLst>
          </p:cNvPr>
          <p:cNvPicPr>
            <a:picLocks noChangeAspect="1"/>
          </p:cNvPicPr>
          <p:nvPr/>
        </p:nvPicPr>
        <p:blipFill>
          <a:blip r:embed="rId4"/>
          <a:stretch>
            <a:fillRect/>
          </a:stretch>
        </p:blipFill>
        <p:spPr>
          <a:xfrm>
            <a:off x="6096000" y="3810000"/>
            <a:ext cx="6096000" cy="3071320"/>
          </a:xfrm>
          <a:prstGeom prst="rect">
            <a:avLst/>
          </a:prstGeom>
        </p:spPr>
      </p:pic>
      <p:pic>
        <p:nvPicPr>
          <p:cNvPr id="2" name="Picture 2" descr="SC758 Where's Wally? Cardboard Cut Out Height 181cm – Star Cutouts">
            <a:extLst>
              <a:ext uri="{FF2B5EF4-FFF2-40B4-BE49-F238E27FC236}">
                <a16:creationId xmlns:a16="http://schemas.microsoft.com/office/drawing/2014/main" id="{614C1B39-1AF0-1A85-A4A6-6D93F7F144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07" y="4192190"/>
            <a:ext cx="193538" cy="19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0D6F99-A382-3CEA-5E4E-6D162A0BCF11}"/>
              </a:ext>
            </a:extLst>
          </p:cNvPr>
          <p:cNvPicPr>
            <a:picLocks noChangeAspect="1"/>
          </p:cNvPicPr>
          <p:nvPr/>
        </p:nvPicPr>
        <p:blipFill>
          <a:blip r:embed="rId3"/>
          <a:stretch>
            <a:fillRect/>
          </a:stretch>
        </p:blipFill>
        <p:spPr>
          <a:xfrm>
            <a:off x="5875284" y="1771649"/>
            <a:ext cx="6316716" cy="5086351"/>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p:cNvSpPr>
            <a:spLocks noGrp="1"/>
          </p:cNvSpPr>
          <p:nvPr>
            <p:ph type="body" sz="half" idx="4294967295"/>
          </p:nvPr>
        </p:nvSpPr>
        <p:spPr>
          <a:xfrm>
            <a:off x="297044" y="1533065"/>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a:lnSpc>
                <a:spcPct val="100000"/>
              </a:lnSpc>
              <a:spcBef>
                <a:spcPts val="1400"/>
              </a:spcBef>
            </a:pPr>
            <a:r>
              <a:rPr lang="en-US" sz="2200" dirty="0">
                <a:solidFill>
                  <a:schemeClr val="accent3">
                    <a:lumMod val="25000"/>
                  </a:schemeClr>
                </a:solidFill>
                <a:latin typeface="Abadi" panose="020B0604020104020204" pitchFamily="34" charset="0"/>
              </a:rPr>
              <a:t>SVM and KNN</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SC758 Where's Wally? Cardboard Cut Out Height 181cm – Star Cutouts">
            <a:extLst>
              <a:ext uri="{FF2B5EF4-FFF2-40B4-BE49-F238E27FC236}">
                <a16:creationId xmlns:a16="http://schemas.microsoft.com/office/drawing/2014/main" id="{01F506E3-0DB8-187A-76D4-E4316B866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842" y="6035999"/>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F05C66A-5F6A-A58B-A0CE-2595A62429E1}"/>
              </a:ext>
            </a:extLst>
          </p:cNvPr>
          <p:cNvPicPr>
            <a:picLocks noChangeAspect="1"/>
          </p:cNvPicPr>
          <p:nvPr/>
        </p:nvPicPr>
        <p:blipFill>
          <a:blip r:embed="rId5"/>
          <a:stretch>
            <a:fillRect/>
          </a:stretch>
        </p:blipFill>
        <p:spPr>
          <a:xfrm>
            <a:off x="845098" y="4314824"/>
            <a:ext cx="4552950" cy="22764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p:cNvSpPr>
            <a:spLocks noGrp="1"/>
          </p:cNvSpPr>
          <p:nvPr>
            <p:ph type="body" sz="half" idx="4294967295"/>
          </p:nvPr>
        </p:nvSpPr>
        <p:spPr>
          <a:xfrm>
            <a:off x="0" y="1339144"/>
            <a:ext cx="7094482" cy="55188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a:p>
            <a:pPr>
              <a:lnSpc>
                <a:spcPct val="100000"/>
              </a:lnSpc>
              <a:spcBef>
                <a:spcPts val="1400"/>
              </a:spcBef>
            </a:pPr>
            <a:r>
              <a:rPr lang="en-US" sz="2200" dirty="0">
                <a:solidFill>
                  <a:schemeClr val="accent3">
                    <a:lumMod val="25000"/>
                  </a:schemeClr>
                </a:solidFill>
                <a:latin typeface="Abadi" panose="020B0604020104020204" pitchFamily="34" charset="0"/>
              </a:rPr>
              <a:t>0x FP and 10xTP</a:t>
            </a:r>
          </a:p>
          <a:p>
            <a:pPr>
              <a:lnSpc>
                <a:spcPct val="100000"/>
              </a:lnSpc>
              <a:spcBef>
                <a:spcPts val="1400"/>
              </a:spcBef>
            </a:pPr>
            <a:r>
              <a:rPr lang="en-US" sz="2200" dirty="0">
                <a:solidFill>
                  <a:schemeClr val="accent3">
                    <a:lumMod val="25000"/>
                  </a:schemeClr>
                </a:solidFill>
                <a:latin typeface="Abadi" panose="020B0604020104020204" pitchFamily="34" charset="0"/>
              </a:rPr>
              <a:t>4x each of TN and FN</a:t>
            </a:r>
          </a:p>
          <a:p>
            <a:pPr>
              <a:lnSpc>
                <a:spcPct val="100000"/>
              </a:lnSpc>
              <a:spcBef>
                <a:spcPts val="1400"/>
              </a:spcBef>
            </a:pPr>
            <a:r>
              <a:rPr lang="en-US" sz="2200" dirty="0">
                <a:solidFill>
                  <a:schemeClr val="accent3">
                    <a:lumMod val="25000"/>
                  </a:schemeClr>
                </a:solidFill>
                <a:latin typeface="Abadi" panose="020B0604020104020204" pitchFamily="34" charset="0"/>
              </a:rPr>
              <a:t>Overall pretty much the same as the other confusion matrices the only reason I have declared this better than any other is because I like KNN.</a:t>
            </a:r>
          </a:p>
          <a:p>
            <a:pPr>
              <a:lnSpc>
                <a:spcPct val="100000"/>
              </a:lnSpc>
              <a:spcBef>
                <a:spcPts val="1400"/>
              </a:spcBef>
            </a:pPr>
            <a:r>
              <a:rPr lang="en-US" sz="2200" dirty="0">
                <a:solidFill>
                  <a:schemeClr val="accent3">
                    <a:lumMod val="25000"/>
                  </a:schemeClr>
                </a:solidFill>
                <a:latin typeface="Abadi" panose="020B0604020104020204" pitchFamily="34" charset="0"/>
              </a:rPr>
              <a:t>Seriously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and decision tree had exactly the same matrix's, only logistic had a different one and only 1 value.</a:t>
            </a:r>
          </a:p>
          <a:p>
            <a:pPr>
              <a:lnSpc>
                <a:spcPct val="100000"/>
              </a:lnSpc>
              <a:spcBef>
                <a:spcPts val="1400"/>
              </a:spcBef>
            </a:pPr>
            <a:r>
              <a:rPr lang="en-US" sz="2200" dirty="0">
                <a:solidFill>
                  <a:schemeClr val="accent3">
                    <a:lumMod val="25000"/>
                  </a:schemeClr>
                </a:solidFill>
                <a:latin typeface="Abadi" panose="020B0604020104020204" pitchFamily="34" charset="0"/>
              </a:rPr>
              <a:t>But out of 18 tests only 4 were predicted incorrectly.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D620154-9BA8-E315-0311-DBE8A6A8E02E}"/>
              </a:ext>
            </a:extLst>
          </p:cNvPr>
          <p:cNvPicPr>
            <a:picLocks noChangeAspect="1"/>
          </p:cNvPicPr>
          <p:nvPr/>
        </p:nvPicPr>
        <p:blipFill>
          <a:blip r:embed="rId3"/>
          <a:stretch>
            <a:fillRect/>
          </a:stretch>
        </p:blipFill>
        <p:spPr>
          <a:xfrm>
            <a:off x="7094482" y="2129583"/>
            <a:ext cx="5154667" cy="4548236"/>
          </a:xfrm>
          <a:prstGeom prst="rect">
            <a:avLst/>
          </a:prstGeom>
        </p:spPr>
      </p:pic>
      <p:pic>
        <p:nvPicPr>
          <p:cNvPr id="6" name="Picture 2" descr="SC758 Where's Wally? Cardboard Cut Out Height 181cm – Star Cutouts">
            <a:extLst>
              <a:ext uri="{FF2B5EF4-FFF2-40B4-BE49-F238E27FC236}">
                <a16:creationId xmlns:a16="http://schemas.microsoft.com/office/drawing/2014/main" id="{F8A0EB3D-6A7A-39BD-1316-BBAD19CAC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003" y="6430292"/>
            <a:ext cx="193538" cy="19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p:cNvSpPr>
            <a:spLocks noGrp="1"/>
          </p:cNvSpPr>
          <p:nvPr>
            <p:ph sz="half" idx="4294967295"/>
          </p:nvPr>
        </p:nvSpPr>
        <p:spPr>
          <a:xfrm>
            <a:off x="770011" y="1875054"/>
            <a:ext cx="108123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Primary conclusion- It is possible to use ML techniques to make semi accurate predictions about the likelihood of successful landing of the stage 1 booster post launch</a:t>
            </a:r>
          </a:p>
          <a:p>
            <a:pPr>
              <a:lnSpc>
                <a:spcPct val="100000"/>
              </a:lnSpc>
              <a:spcBef>
                <a:spcPts val="1400"/>
              </a:spcBef>
            </a:pPr>
            <a:r>
              <a:rPr lang="en-US" sz="2200" dirty="0">
                <a:solidFill>
                  <a:schemeClr val="accent3">
                    <a:lumMod val="25000"/>
                  </a:schemeClr>
                </a:solidFill>
                <a:latin typeface="Abadi" panose="020B0604020104020204" pitchFamily="34" charset="0"/>
              </a:rPr>
              <a:t>Several factors including Launch site, launch number, booster version, payload mass, and intended orbit type can be employed as strong predictors.</a:t>
            </a:r>
          </a:p>
          <a:p>
            <a:pPr>
              <a:lnSpc>
                <a:spcPct val="100000"/>
              </a:lnSpc>
              <a:spcBef>
                <a:spcPts val="1400"/>
              </a:spcBef>
            </a:pPr>
            <a:r>
              <a:rPr lang="en-US" sz="2200" dirty="0">
                <a:solidFill>
                  <a:schemeClr val="accent3">
                    <a:lumMod val="25000"/>
                  </a:schemeClr>
                </a:solidFill>
                <a:latin typeface="Abadi" panose="020B0604020104020204" pitchFamily="34" charset="0"/>
              </a:rPr>
              <a:t>While overall it’s still better than flipping a coin it is not something that I Would put my money on.</a:t>
            </a:r>
          </a:p>
          <a:p>
            <a:pPr>
              <a:lnSpc>
                <a:spcPct val="100000"/>
              </a:lnSpc>
              <a:spcBef>
                <a:spcPts val="1400"/>
              </a:spcBef>
            </a:pPr>
            <a:r>
              <a:rPr lang="en-US" sz="2200" dirty="0">
                <a:solidFill>
                  <a:schemeClr val="accent3">
                    <a:lumMod val="25000"/>
                  </a:schemeClr>
                </a:solidFill>
                <a:latin typeface="Abadi" panose="020B0604020104020204" pitchFamily="34" charset="0"/>
              </a:rPr>
              <a:t>I bet you didn’t find all of my where’s </a:t>
            </a:r>
            <a:r>
              <a:rPr lang="en-US" sz="2200" dirty="0" err="1">
                <a:solidFill>
                  <a:schemeClr val="accent3">
                    <a:lumMod val="25000"/>
                  </a:schemeClr>
                </a:solidFill>
                <a:latin typeface="Abadi" panose="020B0604020104020204" pitchFamily="34" charset="0"/>
              </a:rPr>
              <a:t>Walleys</a:t>
            </a:r>
            <a:r>
              <a:rPr lang="en-US" sz="2200" dirty="0">
                <a:solidFill>
                  <a:schemeClr val="accent3">
                    <a:lumMod val="25000"/>
                  </a:schemeClr>
                </a:solidFill>
                <a:latin typeface="Abadi" panose="020B0604020104020204" pitchFamily="34" charset="0"/>
              </a:rPr>
              <a:t> (waldo for Americans)!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pic>
        <p:nvPicPr>
          <p:cNvPr id="2" name="Picture 2" descr="SC758 Where's Wally? Cardboard Cut Out Height 181cm – Star Cutouts">
            <a:extLst>
              <a:ext uri="{FF2B5EF4-FFF2-40B4-BE49-F238E27FC236}">
                <a16:creationId xmlns:a16="http://schemas.microsoft.com/office/drawing/2014/main" id="{23838F57-543E-DBA0-BD0F-D16025D22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3710" y="1232625"/>
            <a:ext cx="193538" cy="19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3"/>
          <p:cNvSpPr>
            <a:spLocks noGrp="1"/>
          </p:cNvSpPr>
          <p:nvPr>
            <p:ph sz="half" idx="4294967295"/>
          </p:nvPr>
        </p:nvSpPr>
        <p:spPr>
          <a:xfrm>
            <a:off x="520201" y="1560552"/>
            <a:ext cx="1168747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r>
              <a:rPr lang="es-ES" sz="2200" dirty="0">
                <a:solidFill>
                  <a:schemeClr val="accent3">
                    <a:lumMod val="25000"/>
                  </a:schemeClr>
                </a:solidFill>
                <a:latin typeface="Abadi" panose="020B0604020104020204" pitchFamily="34" charset="0"/>
              </a:rPr>
              <a:t>x= </a:t>
            </a:r>
            <a:r>
              <a:rPr lang="es-ES" sz="2200" dirty="0" err="1">
                <a:solidFill>
                  <a:schemeClr val="accent3">
                    <a:lumMod val="25000"/>
                  </a:schemeClr>
                </a:solidFill>
                <a:latin typeface="Abadi" panose="020B0604020104020204" pitchFamily="34" charset="0"/>
              </a:rPr>
              <a:t>pd.DataFrame</a:t>
            </a:r>
            <a:r>
              <a:rPr lang="es-ES" sz="2200" dirty="0">
                <a:solidFill>
                  <a:schemeClr val="accent3">
                    <a:lumMod val="25000"/>
                  </a:schemeClr>
                </a:solidFill>
                <a:latin typeface="Abadi" panose="020B0604020104020204" pitchFamily="34" charset="0"/>
              </a:rPr>
              <a:t>(X) // y= </a:t>
            </a:r>
            <a:r>
              <a:rPr lang="es-ES" sz="2200" dirty="0" err="1">
                <a:solidFill>
                  <a:schemeClr val="accent3">
                    <a:lumMod val="25000"/>
                  </a:schemeClr>
                </a:solidFill>
                <a:latin typeface="Abadi" panose="020B0604020104020204" pitchFamily="34" charset="0"/>
              </a:rPr>
              <a:t>pd.DataFrame</a:t>
            </a:r>
            <a:r>
              <a:rPr lang="es-ES" sz="2200" dirty="0">
                <a:solidFill>
                  <a:schemeClr val="accent3">
                    <a:lumMod val="25000"/>
                  </a:schemeClr>
                </a:solidFill>
                <a:latin typeface="Abadi" panose="020B0604020104020204" pitchFamily="34" charset="0"/>
              </a:rPr>
              <a:t>(Y, </a:t>
            </a:r>
            <a:r>
              <a:rPr lang="es-ES" sz="2200" dirty="0" err="1">
                <a:solidFill>
                  <a:schemeClr val="accent3">
                    <a:lumMod val="25000"/>
                  </a:schemeClr>
                </a:solidFill>
                <a:latin typeface="Abadi" panose="020B0604020104020204" pitchFamily="34" charset="0"/>
              </a:rPr>
              <a:t>columns</a:t>
            </a:r>
            <a:r>
              <a:rPr lang="es-ES" sz="2200" dirty="0">
                <a:solidFill>
                  <a:schemeClr val="accent3">
                    <a:lumMod val="25000"/>
                  </a:schemeClr>
                </a:solidFill>
                <a:latin typeface="Abadi" panose="020B0604020104020204" pitchFamily="34" charset="0"/>
              </a:rPr>
              <a:t>=['</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 z=</a:t>
            </a:r>
            <a:r>
              <a:rPr lang="es-ES" sz="2200" dirty="0" err="1">
                <a:solidFill>
                  <a:schemeClr val="accent3">
                    <a:lumMod val="25000"/>
                  </a:schemeClr>
                </a:solidFill>
                <a:latin typeface="Abadi" panose="020B0604020104020204" pitchFamily="34" charset="0"/>
              </a:rPr>
              <a:t>pd.concat</a:t>
            </a:r>
            <a:r>
              <a:rPr lang="es-ES" sz="2200" dirty="0">
                <a:solidFill>
                  <a:schemeClr val="accent3">
                    <a:lumMod val="25000"/>
                  </a:schemeClr>
                </a:solidFill>
                <a:latin typeface="Abadi" panose="020B0604020104020204" pitchFamily="34" charset="0"/>
              </a:rPr>
              <a:t>([</a:t>
            </a:r>
            <a:r>
              <a:rPr lang="es-ES" sz="2200" dirty="0" err="1">
                <a:solidFill>
                  <a:schemeClr val="accent3">
                    <a:lumMod val="25000"/>
                  </a:schemeClr>
                </a:solidFill>
                <a:latin typeface="Abadi" panose="020B0604020104020204" pitchFamily="34" charset="0"/>
              </a:rPr>
              <a:t>x,y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z.corr</a:t>
            </a:r>
            <a:r>
              <a:rPr lang="es-E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import </a:t>
            </a:r>
            <a:r>
              <a:rPr lang="en-US" sz="2200" dirty="0" err="1">
                <a:solidFill>
                  <a:schemeClr val="accent3">
                    <a:lumMod val="25000"/>
                  </a:schemeClr>
                </a:solidFill>
                <a:latin typeface="Abadi" panose="020B0604020104020204" pitchFamily="34" charset="0"/>
              </a:rPr>
              <a:t>matplotlib.pyplot</a:t>
            </a:r>
            <a:r>
              <a:rPr lang="en-US" sz="2200" dirty="0">
                <a:solidFill>
                  <a:schemeClr val="accent3">
                    <a:lumMod val="25000"/>
                  </a:schemeClr>
                </a:solidFill>
                <a:latin typeface="Abadi" panose="020B0604020104020204" pitchFamily="34" charset="0"/>
              </a:rPr>
              <a:t> as </a:t>
            </a:r>
            <a:r>
              <a:rPr lang="en-US" sz="2200" dirty="0" err="1">
                <a:solidFill>
                  <a:schemeClr val="accent3">
                    <a:lumMod val="25000"/>
                  </a:schemeClr>
                </a:solidFill>
                <a:latin typeface="Abadi" panose="020B0604020104020204" pitchFamily="34" charset="0"/>
              </a:rPr>
              <a:t>plt</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plt.matshow</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z.corr</a:t>
            </a:r>
            <a:r>
              <a:rPr lang="en-US" sz="2200" dirty="0">
                <a:solidFill>
                  <a:schemeClr val="accent3">
                    <a:lumMod val="25000"/>
                  </a:schemeClr>
                </a:solidFill>
                <a:latin typeface="Abadi" panose="020B0604020104020204" pitchFamily="34" charset="0"/>
              </a:rPr>
              <a:t>())  // </a:t>
            </a:r>
            <a:r>
              <a:rPr lang="en-US" sz="2200" dirty="0" err="1">
                <a:solidFill>
                  <a:schemeClr val="accent3">
                    <a:lumMod val="25000"/>
                  </a:schemeClr>
                </a:solidFill>
                <a:latin typeface="Abadi" panose="020B0604020104020204" pitchFamily="34" charset="0"/>
              </a:rPr>
              <a:t>plt.show</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Handy for seeing which if any factor is a major contributor</a:t>
            </a:r>
          </a:p>
          <a:p>
            <a:pPr>
              <a:lnSpc>
                <a:spcPct val="100000"/>
              </a:lnSpc>
              <a:spcBef>
                <a:spcPts val="1400"/>
              </a:spcBef>
            </a:pPr>
            <a:r>
              <a:rPr lang="en-US" sz="2200" dirty="0">
                <a:solidFill>
                  <a:schemeClr val="accent3">
                    <a:lumMod val="25000"/>
                  </a:schemeClr>
                </a:solidFill>
                <a:latin typeface="Abadi" panose="020B0604020104020204" pitchFamily="34" charset="0"/>
              </a:rPr>
              <a:t>Note class is far right or bottom row/column</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2" descr="SC758 Where's Wally? Cardboard Cut Out Height 181cm – Star Cutouts">
            <a:extLst>
              <a:ext uri="{FF2B5EF4-FFF2-40B4-BE49-F238E27FC236}">
                <a16:creationId xmlns:a16="http://schemas.microsoft.com/office/drawing/2014/main" id="{3822284D-C947-677F-7EBA-F74B2FE5D2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758 Where's Wally? Cardboard Cut Out Height 181cm – Star Cutouts">
            <a:extLst>
              <a:ext uri="{FF2B5EF4-FFF2-40B4-BE49-F238E27FC236}">
                <a16:creationId xmlns:a16="http://schemas.microsoft.com/office/drawing/2014/main" id="{56699A11-C508-EC92-A243-F0C26416F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38"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C758 Where's Wally? Cardboard Cut Out Height 181cm – Star Cutouts">
            <a:extLst>
              <a:ext uri="{FF2B5EF4-FFF2-40B4-BE49-F238E27FC236}">
                <a16:creationId xmlns:a16="http://schemas.microsoft.com/office/drawing/2014/main" id="{9A4F6DD0-5474-7ED8-E62E-5C5EEDBAA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9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C758 Where's Wally? Cardboard Cut Out Height 181cm – Star Cutouts">
            <a:extLst>
              <a:ext uri="{FF2B5EF4-FFF2-40B4-BE49-F238E27FC236}">
                <a16:creationId xmlns:a16="http://schemas.microsoft.com/office/drawing/2014/main" id="{A8252FC4-01D4-362D-D443-19655A7C4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35"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C758 Where's Wally? Cardboard Cut Out Height 181cm – Star Cutouts">
            <a:extLst>
              <a:ext uri="{FF2B5EF4-FFF2-40B4-BE49-F238E27FC236}">
                <a16:creationId xmlns:a16="http://schemas.microsoft.com/office/drawing/2014/main" id="{1D373D87-DB0C-043A-54BA-78951A48B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94"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C758 Where's Wally? Cardboard Cut Out Height 181cm – Star Cutouts">
            <a:extLst>
              <a:ext uri="{FF2B5EF4-FFF2-40B4-BE49-F238E27FC236}">
                <a16:creationId xmlns:a16="http://schemas.microsoft.com/office/drawing/2014/main" id="{0424138E-44DA-1619-5718-5BB372C60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53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C758 Where's Wally? Cardboard Cut Out Height 181cm – Star Cutouts">
            <a:extLst>
              <a:ext uri="{FF2B5EF4-FFF2-40B4-BE49-F238E27FC236}">
                <a16:creationId xmlns:a16="http://schemas.microsoft.com/office/drawing/2014/main" id="{35A05E87-FCC1-0110-579C-2A4BC1F7F1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991"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C758 Where's Wally? Cardboard Cut Out Height 181cm – Star Cutouts">
            <a:extLst>
              <a:ext uri="{FF2B5EF4-FFF2-40B4-BE49-F238E27FC236}">
                <a16:creationId xmlns:a16="http://schemas.microsoft.com/office/drawing/2014/main" id="{CE24C2DA-D483-0F69-89D2-B23CB06D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529"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C758 Where's Wally? Cardboard Cut Out Height 181cm – Star Cutouts">
            <a:extLst>
              <a:ext uri="{FF2B5EF4-FFF2-40B4-BE49-F238E27FC236}">
                <a16:creationId xmlns:a16="http://schemas.microsoft.com/office/drawing/2014/main" id="{610698AF-3B0B-BA19-FF63-A05624610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06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C758 Where's Wally? Cardboard Cut Out Height 181cm – Star Cutouts">
            <a:extLst>
              <a:ext uri="{FF2B5EF4-FFF2-40B4-BE49-F238E27FC236}">
                <a16:creationId xmlns:a16="http://schemas.microsoft.com/office/drawing/2014/main" id="{FAE124BE-FC25-6988-79D4-DA1DAD4E5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2605"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C758 Where's Wally? Cardboard Cut Out Height 181cm – Star Cutouts">
            <a:extLst>
              <a:ext uri="{FF2B5EF4-FFF2-40B4-BE49-F238E27FC236}">
                <a16:creationId xmlns:a16="http://schemas.microsoft.com/office/drawing/2014/main" id="{495A3029-5B06-03F5-3050-C71A4B095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3064"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SC758 Where's Wally? Cardboard Cut Out Height 181cm – Star Cutouts">
            <a:extLst>
              <a:ext uri="{FF2B5EF4-FFF2-40B4-BE49-F238E27FC236}">
                <a16:creationId xmlns:a16="http://schemas.microsoft.com/office/drawing/2014/main" id="{9525D7F5-7B7D-727A-7E78-1534599C2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60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C758 Where's Wally? Cardboard Cut Out Height 181cm – Star Cutouts">
            <a:extLst>
              <a:ext uri="{FF2B5EF4-FFF2-40B4-BE49-F238E27FC236}">
                <a16:creationId xmlns:a16="http://schemas.microsoft.com/office/drawing/2014/main" id="{54BEC909-646D-EF11-5300-6EE0C5B07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283"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SC758 Where's Wally? Cardboard Cut Out Height 181cm – Star Cutouts">
            <a:extLst>
              <a:ext uri="{FF2B5EF4-FFF2-40B4-BE49-F238E27FC236}">
                <a16:creationId xmlns:a16="http://schemas.microsoft.com/office/drawing/2014/main" id="{71592D9D-60B0-3E2E-05A2-33BD30575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821"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C758 Where's Wally? Cardboard Cut Out Height 181cm – Star Cutouts">
            <a:extLst>
              <a:ext uri="{FF2B5EF4-FFF2-40B4-BE49-F238E27FC236}">
                <a16:creationId xmlns:a16="http://schemas.microsoft.com/office/drawing/2014/main" id="{31F190B4-C5E1-D7C7-2DA4-32C0F591A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280"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SC758 Where's Wally? Cardboard Cut Out Height 181cm – Star Cutouts">
            <a:extLst>
              <a:ext uri="{FF2B5EF4-FFF2-40B4-BE49-F238E27FC236}">
                <a16:creationId xmlns:a16="http://schemas.microsoft.com/office/drawing/2014/main" id="{0A10B0F3-3E4D-C9A3-77F1-A0DDA5970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4818"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C758 Where's Wally? Cardboard Cut Out Height 181cm – Star Cutouts">
            <a:extLst>
              <a:ext uri="{FF2B5EF4-FFF2-40B4-BE49-F238E27FC236}">
                <a16:creationId xmlns:a16="http://schemas.microsoft.com/office/drawing/2014/main" id="{31AB7673-72E4-AA17-9A87-82B7224D9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27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SC758 Where's Wally? Cardboard Cut Out Height 181cm – Star Cutouts">
            <a:extLst>
              <a:ext uri="{FF2B5EF4-FFF2-40B4-BE49-F238E27FC236}">
                <a16:creationId xmlns:a16="http://schemas.microsoft.com/office/drawing/2014/main" id="{A19B5F62-FAFF-B215-4BF3-10C5B288E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8815"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C758 Where's Wally? Cardboard Cut Out Height 181cm – Star Cutouts">
            <a:extLst>
              <a:ext uri="{FF2B5EF4-FFF2-40B4-BE49-F238E27FC236}">
                <a16:creationId xmlns:a16="http://schemas.microsoft.com/office/drawing/2014/main" id="{07AEE798-9549-1900-667F-8315A0552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9274"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C758 Where's Wally? Cardboard Cut Out Height 181cm – Star Cutouts">
            <a:extLst>
              <a:ext uri="{FF2B5EF4-FFF2-40B4-BE49-F238E27FC236}">
                <a16:creationId xmlns:a16="http://schemas.microsoft.com/office/drawing/2014/main" id="{2CDDE0FE-4BCF-FD23-DCAE-49C62248D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281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C758 Where's Wally? Cardboard Cut Out Height 181cm – Star Cutouts">
            <a:extLst>
              <a:ext uri="{FF2B5EF4-FFF2-40B4-BE49-F238E27FC236}">
                <a16:creationId xmlns:a16="http://schemas.microsoft.com/office/drawing/2014/main" id="{26092942-9138-400A-73E7-8AD5B25EF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350"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SC758 Where's Wally? Cardboard Cut Out Height 181cm – Star Cutouts">
            <a:extLst>
              <a:ext uri="{FF2B5EF4-FFF2-40B4-BE49-F238E27FC236}">
                <a16:creationId xmlns:a16="http://schemas.microsoft.com/office/drawing/2014/main" id="{95BEC271-5E9C-32B4-67DB-4622B98A0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888"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C758 Where's Wally? Cardboard Cut Out Height 181cm – Star Cutouts">
            <a:extLst>
              <a:ext uri="{FF2B5EF4-FFF2-40B4-BE49-F238E27FC236}">
                <a16:creationId xmlns:a16="http://schemas.microsoft.com/office/drawing/2014/main" id="{A3C50164-5786-6A04-BB22-A61397CF9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34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SC758 Where's Wally? Cardboard Cut Out Height 181cm – Star Cutouts">
            <a:extLst>
              <a:ext uri="{FF2B5EF4-FFF2-40B4-BE49-F238E27FC236}">
                <a16:creationId xmlns:a16="http://schemas.microsoft.com/office/drawing/2014/main" id="{27D2ACB9-23CE-DD54-8C8E-90C5340EF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885"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SC758 Where's Wally? Cardboard Cut Out Height 181cm – Star Cutouts">
            <a:extLst>
              <a:ext uri="{FF2B5EF4-FFF2-40B4-BE49-F238E27FC236}">
                <a16:creationId xmlns:a16="http://schemas.microsoft.com/office/drawing/2014/main" id="{6F299A16-BA98-4423-362A-C4E010774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41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SC758 Where's Wally? Cardboard Cut Out Height 181cm – Star Cutouts">
            <a:extLst>
              <a:ext uri="{FF2B5EF4-FFF2-40B4-BE49-F238E27FC236}">
                <a16:creationId xmlns:a16="http://schemas.microsoft.com/office/drawing/2014/main" id="{CE2B8D40-9631-AB99-AAF8-EE1CC6A22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3955"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SC758 Where's Wally? Cardboard Cut Out Height 181cm – Star Cutouts">
            <a:extLst>
              <a:ext uri="{FF2B5EF4-FFF2-40B4-BE49-F238E27FC236}">
                <a16:creationId xmlns:a16="http://schemas.microsoft.com/office/drawing/2014/main" id="{DAB93893-A01A-3CA4-FFA6-C63E0D896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414"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SC758 Where's Wally? Cardboard Cut Out Height 181cm – Star Cutouts">
            <a:extLst>
              <a:ext uri="{FF2B5EF4-FFF2-40B4-BE49-F238E27FC236}">
                <a16:creationId xmlns:a16="http://schemas.microsoft.com/office/drawing/2014/main" id="{45A238DB-4E97-9DCA-3764-18F123EA8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95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SC758 Where's Wally? Cardboard Cut Out Height 181cm – Star Cutouts">
            <a:extLst>
              <a:ext uri="{FF2B5EF4-FFF2-40B4-BE49-F238E27FC236}">
                <a16:creationId xmlns:a16="http://schemas.microsoft.com/office/drawing/2014/main" id="{9C19C87A-EED2-FEDF-E097-E08CE50F2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411"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SC758 Where's Wally? Cardboard Cut Out Height 181cm – Star Cutouts">
            <a:extLst>
              <a:ext uri="{FF2B5EF4-FFF2-40B4-BE49-F238E27FC236}">
                <a16:creationId xmlns:a16="http://schemas.microsoft.com/office/drawing/2014/main" id="{B6B37481-E8AF-EFDE-566E-D0169CB79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1949"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SC758 Where's Wally? Cardboard Cut Out Height 181cm – Star Cutouts">
            <a:extLst>
              <a:ext uri="{FF2B5EF4-FFF2-40B4-BE49-F238E27FC236}">
                <a16:creationId xmlns:a16="http://schemas.microsoft.com/office/drawing/2014/main" id="{DA827CA9-D17B-26DD-16CF-C5CA78F24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2408"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SC758 Where's Wally? Cardboard Cut Out Height 181cm – Star Cutouts">
            <a:extLst>
              <a:ext uri="{FF2B5EF4-FFF2-40B4-BE49-F238E27FC236}">
                <a16:creationId xmlns:a16="http://schemas.microsoft.com/office/drawing/2014/main" id="{E03E7A35-29E2-44AD-4F18-ED656B2EA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946"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SC758 Where's Wally? Cardboard Cut Out Height 181cm – Star Cutouts">
            <a:extLst>
              <a:ext uri="{FF2B5EF4-FFF2-40B4-BE49-F238E27FC236}">
                <a16:creationId xmlns:a16="http://schemas.microsoft.com/office/drawing/2014/main" id="{C663A0CE-976F-A69C-FFC2-97FE69DA5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484"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SC758 Where's Wally? Cardboard Cut Out Height 181cm – Star Cutouts">
            <a:extLst>
              <a:ext uri="{FF2B5EF4-FFF2-40B4-BE49-F238E27FC236}">
                <a16:creationId xmlns:a16="http://schemas.microsoft.com/office/drawing/2014/main" id="{ED50539C-4D34-CD53-E64B-23AAE0863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302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SC758 Where's Wally? Cardboard Cut Out Height 181cm – Star Cutouts">
            <a:extLst>
              <a:ext uri="{FF2B5EF4-FFF2-40B4-BE49-F238E27FC236}">
                <a16:creationId xmlns:a16="http://schemas.microsoft.com/office/drawing/2014/main" id="{69E44FDC-0699-C114-6AF0-A32B86FDC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481"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SC758 Where's Wally? Cardboard Cut Out Height 181cm – Star Cutouts">
            <a:extLst>
              <a:ext uri="{FF2B5EF4-FFF2-40B4-BE49-F238E27FC236}">
                <a16:creationId xmlns:a16="http://schemas.microsoft.com/office/drawing/2014/main" id="{BD17B9EF-5A95-0CEE-B093-664065220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019"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SC758 Where's Wally? Cardboard Cut Out Height 181cm – Star Cutouts">
            <a:extLst>
              <a:ext uri="{FF2B5EF4-FFF2-40B4-BE49-F238E27FC236}">
                <a16:creationId xmlns:a16="http://schemas.microsoft.com/office/drawing/2014/main" id="{8FCFDFB1-6EFF-8883-86D3-445D16AA5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371"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SC758 Where's Wally? Cardboard Cut Out Height 181cm – Star Cutouts">
            <a:extLst>
              <a:ext uri="{FF2B5EF4-FFF2-40B4-BE49-F238E27FC236}">
                <a16:creationId xmlns:a16="http://schemas.microsoft.com/office/drawing/2014/main" id="{16A0069E-9F68-FEDC-ED94-9C29D2C9F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6909"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SC758 Where's Wally? Cardboard Cut Out Height 181cm – Star Cutouts">
            <a:extLst>
              <a:ext uri="{FF2B5EF4-FFF2-40B4-BE49-F238E27FC236}">
                <a16:creationId xmlns:a16="http://schemas.microsoft.com/office/drawing/2014/main" id="{AACC56F9-7E27-3269-5108-1BF452588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368"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SC758 Where's Wally? Cardboard Cut Out Height 181cm – Star Cutouts">
            <a:extLst>
              <a:ext uri="{FF2B5EF4-FFF2-40B4-BE49-F238E27FC236}">
                <a16:creationId xmlns:a16="http://schemas.microsoft.com/office/drawing/2014/main" id="{D13B5535-B55F-3AF6-3D3E-BDA0CE609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0906"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SC758 Where's Wally? Cardboard Cut Out Height 181cm – Star Cutouts">
            <a:extLst>
              <a:ext uri="{FF2B5EF4-FFF2-40B4-BE49-F238E27FC236}">
                <a16:creationId xmlns:a16="http://schemas.microsoft.com/office/drawing/2014/main" id="{2B6DB13F-D976-3BF8-4246-4310636AC2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365"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SC758 Where's Wally? Cardboard Cut Out Height 181cm – Star Cutouts">
            <a:extLst>
              <a:ext uri="{FF2B5EF4-FFF2-40B4-BE49-F238E27FC236}">
                <a16:creationId xmlns:a16="http://schemas.microsoft.com/office/drawing/2014/main" id="{AB813C18-F026-EDD5-B3D2-744FFA668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4903"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SC758 Where's Wally? Cardboard Cut Out Height 181cm – Star Cutouts">
            <a:extLst>
              <a:ext uri="{FF2B5EF4-FFF2-40B4-BE49-F238E27FC236}">
                <a16:creationId xmlns:a16="http://schemas.microsoft.com/office/drawing/2014/main" id="{432A85C9-AC84-5009-5259-EE7F383F9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5362"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SC758 Where's Wally? Cardboard Cut Out Height 181cm – Star Cutouts">
            <a:extLst>
              <a:ext uri="{FF2B5EF4-FFF2-40B4-BE49-F238E27FC236}">
                <a16:creationId xmlns:a16="http://schemas.microsoft.com/office/drawing/2014/main" id="{06F4BF46-85FE-0403-57F4-62497A505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8900"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SC758 Where's Wally? Cardboard Cut Out Height 181cm – Star Cutouts">
            <a:extLst>
              <a:ext uri="{FF2B5EF4-FFF2-40B4-BE49-F238E27FC236}">
                <a16:creationId xmlns:a16="http://schemas.microsoft.com/office/drawing/2014/main" id="{51F1FDB6-4915-FA72-5DAB-00FB95714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438"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SC758 Where's Wally? Cardboard Cut Out Height 181cm – Star Cutouts">
            <a:extLst>
              <a:ext uri="{FF2B5EF4-FFF2-40B4-BE49-F238E27FC236}">
                <a16:creationId xmlns:a16="http://schemas.microsoft.com/office/drawing/2014/main" id="{E0F60684-6138-157A-79FB-57DCF47F0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5976"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SC758 Where's Wally? Cardboard Cut Out Height 181cm – Star Cutouts">
            <a:extLst>
              <a:ext uri="{FF2B5EF4-FFF2-40B4-BE49-F238E27FC236}">
                <a16:creationId xmlns:a16="http://schemas.microsoft.com/office/drawing/2014/main" id="{28B203A4-EE12-2CC7-6459-682AA70B5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6435"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SC758 Where's Wally? Cardboard Cut Out Height 181cm – Star Cutouts">
            <a:extLst>
              <a:ext uri="{FF2B5EF4-FFF2-40B4-BE49-F238E27FC236}">
                <a16:creationId xmlns:a16="http://schemas.microsoft.com/office/drawing/2014/main" id="{5F01B453-99DB-129D-8CC3-E4AC80133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9973"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C758 Where's Wally? Cardboard Cut Out Height 181cm – Star Cutouts">
            <a:extLst>
              <a:ext uri="{FF2B5EF4-FFF2-40B4-BE49-F238E27FC236}">
                <a16:creationId xmlns:a16="http://schemas.microsoft.com/office/drawing/2014/main" id="{512F9F25-6058-683F-75D4-4E9CA885C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306"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SC758 Where's Wally? Cardboard Cut Out Height 181cm – Star Cutouts">
            <a:extLst>
              <a:ext uri="{FF2B5EF4-FFF2-40B4-BE49-F238E27FC236}">
                <a16:creationId xmlns:a16="http://schemas.microsoft.com/office/drawing/2014/main" id="{5CCA37F8-DC91-DB51-9D3A-C67F4945F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6844"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C758 Where's Wally? Cardboard Cut Out Height 181cm – Star Cutouts">
            <a:extLst>
              <a:ext uri="{FF2B5EF4-FFF2-40B4-BE49-F238E27FC236}">
                <a16:creationId xmlns:a16="http://schemas.microsoft.com/office/drawing/2014/main" id="{C1DE19DA-FCA0-901B-6370-0C9748AA9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303"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C758 Where's Wally? Cardboard Cut Out Height 181cm – Star Cutouts">
            <a:extLst>
              <a:ext uri="{FF2B5EF4-FFF2-40B4-BE49-F238E27FC236}">
                <a16:creationId xmlns:a16="http://schemas.microsoft.com/office/drawing/2014/main" id="{CC2665D2-DFC0-5CDB-9C9A-9E1081253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0841"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SC758 Where's Wally? Cardboard Cut Out Height 181cm – Star Cutouts">
            <a:extLst>
              <a:ext uri="{FF2B5EF4-FFF2-40B4-BE49-F238E27FC236}">
                <a16:creationId xmlns:a16="http://schemas.microsoft.com/office/drawing/2014/main" id="{0F5E15DF-66BD-CB5E-9AFC-3685A875F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1300"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SC758 Where's Wally? Cardboard Cut Out Height 181cm – Star Cutouts">
            <a:extLst>
              <a:ext uri="{FF2B5EF4-FFF2-40B4-BE49-F238E27FC236}">
                <a16:creationId xmlns:a16="http://schemas.microsoft.com/office/drawing/2014/main" id="{AC90011B-0393-B7D8-1768-71F49F1FA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4838"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SC758 Where's Wally? Cardboard Cut Out Height 181cm – Star Cutouts">
            <a:extLst>
              <a:ext uri="{FF2B5EF4-FFF2-40B4-BE49-F238E27FC236}">
                <a16:creationId xmlns:a16="http://schemas.microsoft.com/office/drawing/2014/main" id="{162B9DD7-8CF9-7937-FBC6-7BC4451CA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5297"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SC758 Where's Wally? Cardboard Cut Out Height 181cm – Star Cutouts">
            <a:extLst>
              <a:ext uri="{FF2B5EF4-FFF2-40B4-BE49-F238E27FC236}">
                <a16:creationId xmlns:a16="http://schemas.microsoft.com/office/drawing/2014/main" id="{7BA721AC-D5A1-1CE4-2356-BF9665B17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8835"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SC758 Where's Wally? Cardboard Cut Out Height 181cm – Star Cutouts">
            <a:extLst>
              <a:ext uri="{FF2B5EF4-FFF2-40B4-BE49-F238E27FC236}">
                <a16:creationId xmlns:a16="http://schemas.microsoft.com/office/drawing/2014/main" id="{1177483C-C4A8-E0BF-518D-6F5E94976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2373"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SC758 Where's Wally? Cardboard Cut Out Height 181cm – Star Cutouts">
            <a:extLst>
              <a:ext uri="{FF2B5EF4-FFF2-40B4-BE49-F238E27FC236}">
                <a16:creationId xmlns:a16="http://schemas.microsoft.com/office/drawing/2014/main" id="{FFF942CD-549D-A409-3BCC-D29F0F9A4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5911"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SC758 Where's Wally? Cardboard Cut Out Height 181cm – Star Cutouts">
            <a:extLst>
              <a:ext uri="{FF2B5EF4-FFF2-40B4-BE49-F238E27FC236}">
                <a16:creationId xmlns:a16="http://schemas.microsoft.com/office/drawing/2014/main" id="{BDC73388-9F0D-A719-380C-ACFD5BC96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370"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SC758 Where's Wally? Cardboard Cut Out Height 181cm – Star Cutouts">
            <a:extLst>
              <a:ext uri="{FF2B5EF4-FFF2-40B4-BE49-F238E27FC236}">
                <a16:creationId xmlns:a16="http://schemas.microsoft.com/office/drawing/2014/main" id="{8A0BCB4D-50D3-BEA7-ED17-FA7310275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9908"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SC758 Where's Wally? Cardboard Cut Out Height 181cm – Star Cutouts">
            <a:extLst>
              <a:ext uri="{FF2B5EF4-FFF2-40B4-BE49-F238E27FC236}">
                <a16:creationId xmlns:a16="http://schemas.microsoft.com/office/drawing/2014/main" id="{3E1D27E0-1017-9075-DCEE-D936AA676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660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SC758 Where's Wally? Cardboard Cut Out Height 181cm – Star Cutouts">
            <a:extLst>
              <a:ext uri="{FF2B5EF4-FFF2-40B4-BE49-F238E27FC236}">
                <a16:creationId xmlns:a16="http://schemas.microsoft.com/office/drawing/2014/main" id="{57EBED8B-FF64-E763-783B-814923A04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0140"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SC758 Where's Wally? Cardboard Cut Out Height 181cm – Star Cutouts">
            <a:extLst>
              <a:ext uri="{FF2B5EF4-FFF2-40B4-BE49-F238E27FC236}">
                <a16:creationId xmlns:a16="http://schemas.microsoft.com/office/drawing/2014/main" id="{02BA8E5A-226B-E0A9-91FF-D9B7692FB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3678"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SC758 Where's Wally? Cardboard Cut Out Height 181cm – Star Cutouts">
            <a:extLst>
              <a:ext uri="{FF2B5EF4-FFF2-40B4-BE49-F238E27FC236}">
                <a16:creationId xmlns:a16="http://schemas.microsoft.com/office/drawing/2014/main" id="{4C95E16D-0A9B-7DF8-27F9-7BAC151B0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413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8CE93328-496F-A640-E12F-806BB2008F1B}"/>
              </a:ext>
            </a:extLst>
          </p:cNvPr>
          <p:cNvPicPr>
            <a:picLocks noChangeAspect="1"/>
          </p:cNvPicPr>
          <p:nvPr/>
        </p:nvPicPr>
        <p:blipFill>
          <a:blip r:embed="rId5"/>
          <a:stretch>
            <a:fillRect/>
          </a:stretch>
        </p:blipFill>
        <p:spPr>
          <a:xfrm>
            <a:off x="8714772" y="3367265"/>
            <a:ext cx="3513353" cy="34907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3"/>
          <p:cNvSpPr>
            <a:spLocks noGrp="1"/>
          </p:cNvSpPr>
          <p:nvPr>
            <p:ph sz="half" idx="4294967295"/>
          </p:nvPr>
        </p:nvSpPr>
        <p:spPr>
          <a:xfrm>
            <a:off x="520201" y="1560552"/>
            <a:ext cx="1168747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r>
              <a:rPr lang="es-ES" sz="2200" dirty="0">
                <a:solidFill>
                  <a:schemeClr val="accent3">
                    <a:lumMod val="25000"/>
                  </a:schemeClr>
                </a:solidFill>
                <a:latin typeface="Abadi" panose="020B0604020104020204" pitchFamily="34" charset="0"/>
              </a:rPr>
              <a:t>x= </a:t>
            </a:r>
            <a:r>
              <a:rPr lang="es-ES" sz="2200" dirty="0" err="1">
                <a:solidFill>
                  <a:schemeClr val="accent3">
                    <a:lumMod val="25000"/>
                  </a:schemeClr>
                </a:solidFill>
                <a:latin typeface="Abadi" panose="020B0604020104020204" pitchFamily="34" charset="0"/>
              </a:rPr>
              <a:t>pd.DataFrame</a:t>
            </a:r>
            <a:r>
              <a:rPr lang="es-ES" sz="2200" dirty="0">
                <a:solidFill>
                  <a:schemeClr val="accent3">
                    <a:lumMod val="25000"/>
                  </a:schemeClr>
                </a:solidFill>
                <a:latin typeface="Abadi" panose="020B0604020104020204" pitchFamily="34" charset="0"/>
              </a:rPr>
              <a:t>(X) // y= </a:t>
            </a:r>
            <a:r>
              <a:rPr lang="es-ES" sz="2200" dirty="0" err="1">
                <a:solidFill>
                  <a:schemeClr val="accent3">
                    <a:lumMod val="25000"/>
                  </a:schemeClr>
                </a:solidFill>
                <a:latin typeface="Abadi" panose="020B0604020104020204" pitchFamily="34" charset="0"/>
              </a:rPr>
              <a:t>pd.DataFrame</a:t>
            </a:r>
            <a:r>
              <a:rPr lang="es-ES" sz="2200" dirty="0">
                <a:solidFill>
                  <a:schemeClr val="accent3">
                    <a:lumMod val="25000"/>
                  </a:schemeClr>
                </a:solidFill>
                <a:latin typeface="Abadi" panose="020B0604020104020204" pitchFamily="34" charset="0"/>
              </a:rPr>
              <a:t>(Y, </a:t>
            </a:r>
            <a:r>
              <a:rPr lang="es-ES" sz="2200" dirty="0" err="1">
                <a:solidFill>
                  <a:schemeClr val="accent3">
                    <a:lumMod val="25000"/>
                  </a:schemeClr>
                </a:solidFill>
                <a:latin typeface="Abadi" panose="020B0604020104020204" pitchFamily="34" charset="0"/>
              </a:rPr>
              <a:t>columns</a:t>
            </a:r>
            <a:r>
              <a:rPr lang="es-ES" sz="2200" dirty="0">
                <a:solidFill>
                  <a:schemeClr val="accent3">
                    <a:lumMod val="25000"/>
                  </a:schemeClr>
                </a:solidFill>
                <a:latin typeface="Abadi" panose="020B0604020104020204" pitchFamily="34" charset="0"/>
              </a:rPr>
              <a:t>=['</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 z=</a:t>
            </a:r>
            <a:r>
              <a:rPr lang="es-ES" sz="2200" dirty="0" err="1">
                <a:solidFill>
                  <a:schemeClr val="accent3">
                    <a:lumMod val="25000"/>
                  </a:schemeClr>
                </a:solidFill>
                <a:latin typeface="Abadi" panose="020B0604020104020204" pitchFamily="34" charset="0"/>
              </a:rPr>
              <a:t>pd.concat</a:t>
            </a:r>
            <a:r>
              <a:rPr lang="es-ES" sz="2200" dirty="0">
                <a:solidFill>
                  <a:schemeClr val="accent3">
                    <a:lumMod val="25000"/>
                  </a:schemeClr>
                </a:solidFill>
                <a:latin typeface="Abadi" panose="020B0604020104020204" pitchFamily="34" charset="0"/>
              </a:rPr>
              <a:t>([</a:t>
            </a:r>
            <a:r>
              <a:rPr lang="es-ES" sz="2200" dirty="0" err="1">
                <a:solidFill>
                  <a:schemeClr val="accent3">
                    <a:lumMod val="25000"/>
                  </a:schemeClr>
                </a:solidFill>
                <a:latin typeface="Abadi" panose="020B0604020104020204" pitchFamily="34" charset="0"/>
              </a:rPr>
              <a:t>x,y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z.corr</a:t>
            </a:r>
            <a:r>
              <a:rPr lang="es-E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2" descr="SC758 Where's Wally? Cardboard Cut Out Height 181cm – Star Cutouts">
            <a:extLst>
              <a:ext uri="{FF2B5EF4-FFF2-40B4-BE49-F238E27FC236}">
                <a16:creationId xmlns:a16="http://schemas.microsoft.com/office/drawing/2014/main" id="{3822284D-C947-677F-7EBA-F74B2FE5D2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758 Where's Wally? Cardboard Cut Out Height 181cm – Star Cutouts">
            <a:extLst>
              <a:ext uri="{FF2B5EF4-FFF2-40B4-BE49-F238E27FC236}">
                <a16:creationId xmlns:a16="http://schemas.microsoft.com/office/drawing/2014/main" id="{56699A11-C508-EC92-A243-F0C26416F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38"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C758 Where's Wally? Cardboard Cut Out Height 181cm – Star Cutouts">
            <a:extLst>
              <a:ext uri="{FF2B5EF4-FFF2-40B4-BE49-F238E27FC236}">
                <a16:creationId xmlns:a16="http://schemas.microsoft.com/office/drawing/2014/main" id="{9A4F6DD0-5474-7ED8-E62E-5C5EEDBAA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9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C758 Where's Wally? Cardboard Cut Out Height 181cm – Star Cutouts">
            <a:extLst>
              <a:ext uri="{FF2B5EF4-FFF2-40B4-BE49-F238E27FC236}">
                <a16:creationId xmlns:a16="http://schemas.microsoft.com/office/drawing/2014/main" id="{A8252FC4-01D4-362D-D443-19655A7C4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35"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C758 Where's Wally? Cardboard Cut Out Height 181cm – Star Cutouts">
            <a:extLst>
              <a:ext uri="{FF2B5EF4-FFF2-40B4-BE49-F238E27FC236}">
                <a16:creationId xmlns:a16="http://schemas.microsoft.com/office/drawing/2014/main" id="{1D373D87-DB0C-043A-54BA-78951A48B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94"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C758 Where's Wally? Cardboard Cut Out Height 181cm – Star Cutouts">
            <a:extLst>
              <a:ext uri="{FF2B5EF4-FFF2-40B4-BE49-F238E27FC236}">
                <a16:creationId xmlns:a16="http://schemas.microsoft.com/office/drawing/2014/main" id="{0424138E-44DA-1619-5718-5BB372C60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53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C758 Where's Wally? Cardboard Cut Out Height 181cm – Star Cutouts">
            <a:extLst>
              <a:ext uri="{FF2B5EF4-FFF2-40B4-BE49-F238E27FC236}">
                <a16:creationId xmlns:a16="http://schemas.microsoft.com/office/drawing/2014/main" id="{35A05E87-FCC1-0110-579C-2A4BC1F7F1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991"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C758 Where's Wally? Cardboard Cut Out Height 181cm – Star Cutouts">
            <a:extLst>
              <a:ext uri="{FF2B5EF4-FFF2-40B4-BE49-F238E27FC236}">
                <a16:creationId xmlns:a16="http://schemas.microsoft.com/office/drawing/2014/main" id="{CE24C2DA-D483-0F69-89D2-B23CB06D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529"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C758 Where's Wally? Cardboard Cut Out Height 181cm – Star Cutouts">
            <a:extLst>
              <a:ext uri="{FF2B5EF4-FFF2-40B4-BE49-F238E27FC236}">
                <a16:creationId xmlns:a16="http://schemas.microsoft.com/office/drawing/2014/main" id="{610698AF-3B0B-BA19-FF63-A05624610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06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C758 Where's Wally? Cardboard Cut Out Height 181cm – Star Cutouts">
            <a:extLst>
              <a:ext uri="{FF2B5EF4-FFF2-40B4-BE49-F238E27FC236}">
                <a16:creationId xmlns:a16="http://schemas.microsoft.com/office/drawing/2014/main" id="{FAE124BE-FC25-6988-79D4-DA1DAD4E5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2605"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C758 Where's Wally? Cardboard Cut Out Height 181cm – Star Cutouts">
            <a:extLst>
              <a:ext uri="{FF2B5EF4-FFF2-40B4-BE49-F238E27FC236}">
                <a16:creationId xmlns:a16="http://schemas.microsoft.com/office/drawing/2014/main" id="{495A3029-5B06-03F5-3050-C71A4B095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3064"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SC758 Where's Wally? Cardboard Cut Out Height 181cm – Star Cutouts">
            <a:extLst>
              <a:ext uri="{FF2B5EF4-FFF2-40B4-BE49-F238E27FC236}">
                <a16:creationId xmlns:a16="http://schemas.microsoft.com/office/drawing/2014/main" id="{9525D7F5-7B7D-727A-7E78-1534599C2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60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C758 Where's Wally? Cardboard Cut Out Height 181cm – Star Cutouts">
            <a:extLst>
              <a:ext uri="{FF2B5EF4-FFF2-40B4-BE49-F238E27FC236}">
                <a16:creationId xmlns:a16="http://schemas.microsoft.com/office/drawing/2014/main" id="{54BEC909-646D-EF11-5300-6EE0C5B07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283"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SC758 Where's Wally? Cardboard Cut Out Height 181cm – Star Cutouts">
            <a:extLst>
              <a:ext uri="{FF2B5EF4-FFF2-40B4-BE49-F238E27FC236}">
                <a16:creationId xmlns:a16="http://schemas.microsoft.com/office/drawing/2014/main" id="{71592D9D-60B0-3E2E-05A2-33BD30575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821"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C758 Where's Wally? Cardboard Cut Out Height 181cm – Star Cutouts">
            <a:extLst>
              <a:ext uri="{FF2B5EF4-FFF2-40B4-BE49-F238E27FC236}">
                <a16:creationId xmlns:a16="http://schemas.microsoft.com/office/drawing/2014/main" id="{31F190B4-C5E1-D7C7-2DA4-32C0F591A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280"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SC758 Where's Wally? Cardboard Cut Out Height 181cm – Star Cutouts">
            <a:extLst>
              <a:ext uri="{FF2B5EF4-FFF2-40B4-BE49-F238E27FC236}">
                <a16:creationId xmlns:a16="http://schemas.microsoft.com/office/drawing/2014/main" id="{0A10B0F3-3E4D-C9A3-77F1-A0DDA5970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4818"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C758 Where's Wally? Cardboard Cut Out Height 181cm – Star Cutouts">
            <a:extLst>
              <a:ext uri="{FF2B5EF4-FFF2-40B4-BE49-F238E27FC236}">
                <a16:creationId xmlns:a16="http://schemas.microsoft.com/office/drawing/2014/main" id="{31AB7673-72E4-AA17-9A87-82B7224D9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27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SC758 Where's Wally? Cardboard Cut Out Height 181cm – Star Cutouts">
            <a:extLst>
              <a:ext uri="{FF2B5EF4-FFF2-40B4-BE49-F238E27FC236}">
                <a16:creationId xmlns:a16="http://schemas.microsoft.com/office/drawing/2014/main" id="{A19B5F62-FAFF-B215-4BF3-10C5B288E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8815"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C758 Where's Wally? Cardboard Cut Out Height 181cm – Star Cutouts">
            <a:extLst>
              <a:ext uri="{FF2B5EF4-FFF2-40B4-BE49-F238E27FC236}">
                <a16:creationId xmlns:a16="http://schemas.microsoft.com/office/drawing/2014/main" id="{07AEE798-9549-1900-667F-8315A0552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9274"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C758 Where's Wally? Cardboard Cut Out Height 181cm – Star Cutouts">
            <a:extLst>
              <a:ext uri="{FF2B5EF4-FFF2-40B4-BE49-F238E27FC236}">
                <a16:creationId xmlns:a16="http://schemas.microsoft.com/office/drawing/2014/main" id="{2CDDE0FE-4BCF-FD23-DCAE-49C62248D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281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C758 Where's Wally? Cardboard Cut Out Height 181cm – Star Cutouts">
            <a:extLst>
              <a:ext uri="{FF2B5EF4-FFF2-40B4-BE49-F238E27FC236}">
                <a16:creationId xmlns:a16="http://schemas.microsoft.com/office/drawing/2014/main" id="{26092942-9138-400A-73E7-8AD5B25EF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350"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SC758 Where's Wally? Cardboard Cut Out Height 181cm – Star Cutouts">
            <a:extLst>
              <a:ext uri="{FF2B5EF4-FFF2-40B4-BE49-F238E27FC236}">
                <a16:creationId xmlns:a16="http://schemas.microsoft.com/office/drawing/2014/main" id="{95BEC271-5E9C-32B4-67DB-4622B98A0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888"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C758 Where's Wally? Cardboard Cut Out Height 181cm – Star Cutouts">
            <a:extLst>
              <a:ext uri="{FF2B5EF4-FFF2-40B4-BE49-F238E27FC236}">
                <a16:creationId xmlns:a16="http://schemas.microsoft.com/office/drawing/2014/main" id="{A3C50164-5786-6A04-BB22-A61397CF9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34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SC758 Where's Wally? Cardboard Cut Out Height 181cm – Star Cutouts">
            <a:extLst>
              <a:ext uri="{FF2B5EF4-FFF2-40B4-BE49-F238E27FC236}">
                <a16:creationId xmlns:a16="http://schemas.microsoft.com/office/drawing/2014/main" id="{27D2ACB9-23CE-DD54-8C8E-90C5340EF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885"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SC758 Where's Wally? Cardboard Cut Out Height 181cm – Star Cutouts">
            <a:extLst>
              <a:ext uri="{FF2B5EF4-FFF2-40B4-BE49-F238E27FC236}">
                <a16:creationId xmlns:a16="http://schemas.microsoft.com/office/drawing/2014/main" id="{6F299A16-BA98-4423-362A-C4E010774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41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SC758 Where's Wally? Cardboard Cut Out Height 181cm – Star Cutouts">
            <a:extLst>
              <a:ext uri="{FF2B5EF4-FFF2-40B4-BE49-F238E27FC236}">
                <a16:creationId xmlns:a16="http://schemas.microsoft.com/office/drawing/2014/main" id="{CE2B8D40-9631-AB99-AAF8-EE1CC6A22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3955"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SC758 Where's Wally? Cardboard Cut Out Height 181cm – Star Cutouts">
            <a:extLst>
              <a:ext uri="{FF2B5EF4-FFF2-40B4-BE49-F238E27FC236}">
                <a16:creationId xmlns:a16="http://schemas.microsoft.com/office/drawing/2014/main" id="{DAB93893-A01A-3CA4-FFA6-C63E0D896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414"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SC758 Where's Wally? Cardboard Cut Out Height 181cm – Star Cutouts">
            <a:extLst>
              <a:ext uri="{FF2B5EF4-FFF2-40B4-BE49-F238E27FC236}">
                <a16:creationId xmlns:a16="http://schemas.microsoft.com/office/drawing/2014/main" id="{45A238DB-4E97-9DCA-3764-18F123EA8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95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SC758 Where's Wally? Cardboard Cut Out Height 181cm – Star Cutouts">
            <a:extLst>
              <a:ext uri="{FF2B5EF4-FFF2-40B4-BE49-F238E27FC236}">
                <a16:creationId xmlns:a16="http://schemas.microsoft.com/office/drawing/2014/main" id="{9C19C87A-EED2-FEDF-E097-E08CE50F2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411"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SC758 Where's Wally? Cardboard Cut Out Height 181cm – Star Cutouts">
            <a:extLst>
              <a:ext uri="{FF2B5EF4-FFF2-40B4-BE49-F238E27FC236}">
                <a16:creationId xmlns:a16="http://schemas.microsoft.com/office/drawing/2014/main" id="{B6B37481-E8AF-EFDE-566E-D0169CB79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1949"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SC758 Where's Wally? Cardboard Cut Out Height 181cm – Star Cutouts">
            <a:extLst>
              <a:ext uri="{FF2B5EF4-FFF2-40B4-BE49-F238E27FC236}">
                <a16:creationId xmlns:a16="http://schemas.microsoft.com/office/drawing/2014/main" id="{DA827CA9-D17B-26DD-16CF-C5CA78F24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2408"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SC758 Where's Wally? Cardboard Cut Out Height 181cm – Star Cutouts">
            <a:extLst>
              <a:ext uri="{FF2B5EF4-FFF2-40B4-BE49-F238E27FC236}">
                <a16:creationId xmlns:a16="http://schemas.microsoft.com/office/drawing/2014/main" id="{E03E7A35-29E2-44AD-4F18-ED656B2EA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946"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SC758 Where's Wally? Cardboard Cut Out Height 181cm – Star Cutouts">
            <a:extLst>
              <a:ext uri="{FF2B5EF4-FFF2-40B4-BE49-F238E27FC236}">
                <a16:creationId xmlns:a16="http://schemas.microsoft.com/office/drawing/2014/main" id="{C663A0CE-976F-A69C-FFC2-97FE69DA5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484"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SC758 Where's Wally? Cardboard Cut Out Height 181cm – Star Cutouts">
            <a:extLst>
              <a:ext uri="{FF2B5EF4-FFF2-40B4-BE49-F238E27FC236}">
                <a16:creationId xmlns:a16="http://schemas.microsoft.com/office/drawing/2014/main" id="{ED50539C-4D34-CD53-E64B-23AAE0863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302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SC758 Where's Wally? Cardboard Cut Out Height 181cm – Star Cutouts">
            <a:extLst>
              <a:ext uri="{FF2B5EF4-FFF2-40B4-BE49-F238E27FC236}">
                <a16:creationId xmlns:a16="http://schemas.microsoft.com/office/drawing/2014/main" id="{69E44FDC-0699-C114-6AF0-A32B86FDC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481"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SC758 Where's Wally? Cardboard Cut Out Height 181cm – Star Cutouts">
            <a:extLst>
              <a:ext uri="{FF2B5EF4-FFF2-40B4-BE49-F238E27FC236}">
                <a16:creationId xmlns:a16="http://schemas.microsoft.com/office/drawing/2014/main" id="{BD17B9EF-5A95-0CEE-B093-664065220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019"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SC758 Where's Wally? Cardboard Cut Out Height 181cm – Star Cutouts">
            <a:extLst>
              <a:ext uri="{FF2B5EF4-FFF2-40B4-BE49-F238E27FC236}">
                <a16:creationId xmlns:a16="http://schemas.microsoft.com/office/drawing/2014/main" id="{8FCFDFB1-6EFF-8883-86D3-445D16AA5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371"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SC758 Where's Wally? Cardboard Cut Out Height 181cm – Star Cutouts">
            <a:extLst>
              <a:ext uri="{FF2B5EF4-FFF2-40B4-BE49-F238E27FC236}">
                <a16:creationId xmlns:a16="http://schemas.microsoft.com/office/drawing/2014/main" id="{16A0069E-9F68-FEDC-ED94-9C29D2C9F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6909"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SC758 Where's Wally? Cardboard Cut Out Height 181cm – Star Cutouts">
            <a:extLst>
              <a:ext uri="{FF2B5EF4-FFF2-40B4-BE49-F238E27FC236}">
                <a16:creationId xmlns:a16="http://schemas.microsoft.com/office/drawing/2014/main" id="{AACC56F9-7E27-3269-5108-1BF452588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368"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SC758 Where's Wally? Cardboard Cut Out Height 181cm – Star Cutouts">
            <a:extLst>
              <a:ext uri="{FF2B5EF4-FFF2-40B4-BE49-F238E27FC236}">
                <a16:creationId xmlns:a16="http://schemas.microsoft.com/office/drawing/2014/main" id="{D13B5535-B55F-3AF6-3D3E-BDA0CE609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0906"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SC758 Where's Wally? Cardboard Cut Out Height 181cm – Star Cutouts">
            <a:extLst>
              <a:ext uri="{FF2B5EF4-FFF2-40B4-BE49-F238E27FC236}">
                <a16:creationId xmlns:a16="http://schemas.microsoft.com/office/drawing/2014/main" id="{2B6DB13F-D976-3BF8-4246-4310636AC2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365"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SC758 Where's Wally? Cardboard Cut Out Height 181cm – Star Cutouts">
            <a:extLst>
              <a:ext uri="{FF2B5EF4-FFF2-40B4-BE49-F238E27FC236}">
                <a16:creationId xmlns:a16="http://schemas.microsoft.com/office/drawing/2014/main" id="{AB813C18-F026-EDD5-B3D2-744FFA668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4903"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SC758 Where's Wally? Cardboard Cut Out Height 181cm – Star Cutouts">
            <a:extLst>
              <a:ext uri="{FF2B5EF4-FFF2-40B4-BE49-F238E27FC236}">
                <a16:creationId xmlns:a16="http://schemas.microsoft.com/office/drawing/2014/main" id="{432A85C9-AC84-5009-5259-EE7F383F9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5362"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SC758 Where's Wally? Cardboard Cut Out Height 181cm – Star Cutouts">
            <a:extLst>
              <a:ext uri="{FF2B5EF4-FFF2-40B4-BE49-F238E27FC236}">
                <a16:creationId xmlns:a16="http://schemas.microsoft.com/office/drawing/2014/main" id="{06F4BF46-85FE-0403-57F4-62497A505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8900"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SC758 Where's Wally? Cardboard Cut Out Height 181cm – Star Cutouts">
            <a:extLst>
              <a:ext uri="{FF2B5EF4-FFF2-40B4-BE49-F238E27FC236}">
                <a16:creationId xmlns:a16="http://schemas.microsoft.com/office/drawing/2014/main" id="{51F1FDB6-4915-FA72-5DAB-00FB95714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438"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SC758 Where's Wally? Cardboard Cut Out Height 181cm – Star Cutouts">
            <a:extLst>
              <a:ext uri="{FF2B5EF4-FFF2-40B4-BE49-F238E27FC236}">
                <a16:creationId xmlns:a16="http://schemas.microsoft.com/office/drawing/2014/main" id="{E0F60684-6138-157A-79FB-57DCF47F0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5976"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SC758 Where's Wally? Cardboard Cut Out Height 181cm – Star Cutouts">
            <a:extLst>
              <a:ext uri="{FF2B5EF4-FFF2-40B4-BE49-F238E27FC236}">
                <a16:creationId xmlns:a16="http://schemas.microsoft.com/office/drawing/2014/main" id="{28B203A4-EE12-2CC7-6459-682AA70B5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6435"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SC758 Where's Wally? Cardboard Cut Out Height 181cm – Star Cutouts">
            <a:extLst>
              <a:ext uri="{FF2B5EF4-FFF2-40B4-BE49-F238E27FC236}">
                <a16:creationId xmlns:a16="http://schemas.microsoft.com/office/drawing/2014/main" id="{5F01B453-99DB-129D-8CC3-E4AC80133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9973"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C758 Where's Wally? Cardboard Cut Out Height 181cm – Star Cutouts">
            <a:extLst>
              <a:ext uri="{FF2B5EF4-FFF2-40B4-BE49-F238E27FC236}">
                <a16:creationId xmlns:a16="http://schemas.microsoft.com/office/drawing/2014/main" id="{512F9F25-6058-683F-75D4-4E9CA885C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306"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SC758 Where's Wally? Cardboard Cut Out Height 181cm – Star Cutouts">
            <a:extLst>
              <a:ext uri="{FF2B5EF4-FFF2-40B4-BE49-F238E27FC236}">
                <a16:creationId xmlns:a16="http://schemas.microsoft.com/office/drawing/2014/main" id="{5CCA37F8-DC91-DB51-9D3A-C67F4945F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6844"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C758 Where's Wally? Cardboard Cut Out Height 181cm – Star Cutouts">
            <a:extLst>
              <a:ext uri="{FF2B5EF4-FFF2-40B4-BE49-F238E27FC236}">
                <a16:creationId xmlns:a16="http://schemas.microsoft.com/office/drawing/2014/main" id="{C1DE19DA-FCA0-901B-6370-0C9748AA9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303"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C758 Where's Wally? Cardboard Cut Out Height 181cm – Star Cutouts">
            <a:extLst>
              <a:ext uri="{FF2B5EF4-FFF2-40B4-BE49-F238E27FC236}">
                <a16:creationId xmlns:a16="http://schemas.microsoft.com/office/drawing/2014/main" id="{CC2665D2-DFC0-5CDB-9C9A-9E1081253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0841"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SC758 Where's Wally? Cardboard Cut Out Height 181cm – Star Cutouts">
            <a:extLst>
              <a:ext uri="{FF2B5EF4-FFF2-40B4-BE49-F238E27FC236}">
                <a16:creationId xmlns:a16="http://schemas.microsoft.com/office/drawing/2014/main" id="{0F5E15DF-66BD-CB5E-9AFC-3685A875F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1300"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SC758 Where's Wally? Cardboard Cut Out Height 181cm – Star Cutouts">
            <a:extLst>
              <a:ext uri="{FF2B5EF4-FFF2-40B4-BE49-F238E27FC236}">
                <a16:creationId xmlns:a16="http://schemas.microsoft.com/office/drawing/2014/main" id="{AC90011B-0393-B7D8-1768-71F49F1FA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4838"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SC758 Where's Wally? Cardboard Cut Out Height 181cm – Star Cutouts">
            <a:extLst>
              <a:ext uri="{FF2B5EF4-FFF2-40B4-BE49-F238E27FC236}">
                <a16:creationId xmlns:a16="http://schemas.microsoft.com/office/drawing/2014/main" id="{162B9DD7-8CF9-7937-FBC6-7BC4451CA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5297"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SC758 Where's Wally? Cardboard Cut Out Height 181cm – Star Cutouts">
            <a:extLst>
              <a:ext uri="{FF2B5EF4-FFF2-40B4-BE49-F238E27FC236}">
                <a16:creationId xmlns:a16="http://schemas.microsoft.com/office/drawing/2014/main" id="{7BA721AC-D5A1-1CE4-2356-BF9665B17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8835"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SC758 Where's Wally? Cardboard Cut Out Height 181cm – Star Cutouts">
            <a:extLst>
              <a:ext uri="{FF2B5EF4-FFF2-40B4-BE49-F238E27FC236}">
                <a16:creationId xmlns:a16="http://schemas.microsoft.com/office/drawing/2014/main" id="{1177483C-C4A8-E0BF-518D-6F5E94976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2373"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SC758 Where's Wally? Cardboard Cut Out Height 181cm – Star Cutouts">
            <a:extLst>
              <a:ext uri="{FF2B5EF4-FFF2-40B4-BE49-F238E27FC236}">
                <a16:creationId xmlns:a16="http://schemas.microsoft.com/office/drawing/2014/main" id="{FFF942CD-549D-A409-3BCC-D29F0F9A4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5911"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SC758 Where's Wally? Cardboard Cut Out Height 181cm – Star Cutouts">
            <a:extLst>
              <a:ext uri="{FF2B5EF4-FFF2-40B4-BE49-F238E27FC236}">
                <a16:creationId xmlns:a16="http://schemas.microsoft.com/office/drawing/2014/main" id="{BDC73388-9F0D-A719-380C-ACFD5BC96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370"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SC758 Where's Wally? Cardboard Cut Out Height 181cm – Star Cutouts">
            <a:extLst>
              <a:ext uri="{FF2B5EF4-FFF2-40B4-BE49-F238E27FC236}">
                <a16:creationId xmlns:a16="http://schemas.microsoft.com/office/drawing/2014/main" id="{8A0BCB4D-50D3-BEA7-ED17-FA7310275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9908" y="6654577"/>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SC758 Where's Wally? Cardboard Cut Out Height 181cm – Star Cutouts">
            <a:extLst>
              <a:ext uri="{FF2B5EF4-FFF2-40B4-BE49-F238E27FC236}">
                <a16:creationId xmlns:a16="http://schemas.microsoft.com/office/drawing/2014/main" id="{3E1D27E0-1017-9075-DCEE-D936AA676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6602"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SC758 Where's Wally? Cardboard Cut Out Height 181cm – Star Cutouts">
            <a:extLst>
              <a:ext uri="{FF2B5EF4-FFF2-40B4-BE49-F238E27FC236}">
                <a16:creationId xmlns:a16="http://schemas.microsoft.com/office/drawing/2014/main" id="{57EBED8B-FF64-E763-783B-814923A04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0140"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SC758 Where's Wally? Cardboard Cut Out Height 181cm – Star Cutouts">
            <a:extLst>
              <a:ext uri="{FF2B5EF4-FFF2-40B4-BE49-F238E27FC236}">
                <a16:creationId xmlns:a16="http://schemas.microsoft.com/office/drawing/2014/main" id="{02BA8E5A-226B-E0A9-91FF-D9B7692FB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3678" y="6664462"/>
            <a:ext cx="193538" cy="19353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SC758 Where's Wally? Cardboard Cut Out Height 181cm – Star Cutouts">
            <a:extLst>
              <a:ext uri="{FF2B5EF4-FFF2-40B4-BE49-F238E27FC236}">
                <a16:creationId xmlns:a16="http://schemas.microsoft.com/office/drawing/2014/main" id="{4C95E16D-0A9B-7DF8-27F9-7BAC151B0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4137" y="6664462"/>
            <a:ext cx="193538" cy="1935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0" name="Table 69">
            <a:extLst>
              <a:ext uri="{FF2B5EF4-FFF2-40B4-BE49-F238E27FC236}">
                <a16:creationId xmlns:a16="http://schemas.microsoft.com/office/drawing/2014/main" id="{E18F7088-EDBE-D731-A960-775009B69ACA}"/>
              </a:ext>
            </a:extLst>
          </p:cNvPr>
          <p:cNvGraphicFramePr>
            <a:graphicFrameLocks noGrp="1"/>
          </p:cNvGraphicFramePr>
          <p:nvPr>
            <p:extLst>
              <p:ext uri="{D42A27DB-BD31-4B8C-83A1-F6EECF244321}">
                <p14:modId xmlns:p14="http://schemas.microsoft.com/office/powerpoint/2010/main" val="551485250"/>
              </p:ext>
            </p:extLst>
          </p:nvPr>
        </p:nvGraphicFramePr>
        <p:xfrm>
          <a:off x="-26770" y="37530"/>
          <a:ext cx="12218778" cy="7429646"/>
        </p:xfrm>
        <a:graphic>
          <a:graphicData uri="http://schemas.openxmlformats.org/drawingml/2006/table">
            <a:tbl>
              <a:tblPr>
                <a:tableStyleId>{5C22544A-7EE6-4342-B048-85BDC9FD1C3A}</a:tableStyleId>
              </a:tblPr>
              <a:tblGrid>
                <a:gridCol w="555399">
                  <a:extLst>
                    <a:ext uri="{9D8B030D-6E8A-4147-A177-3AD203B41FA5}">
                      <a16:colId xmlns:a16="http://schemas.microsoft.com/office/drawing/2014/main" val="2770029850"/>
                    </a:ext>
                  </a:extLst>
                </a:gridCol>
                <a:gridCol w="555399">
                  <a:extLst>
                    <a:ext uri="{9D8B030D-6E8A-4147-A177-3AD203B41FA5}">
                      <a16:colId xmlns:a16="http://schemas.microsoft.com/office/drawing/2014/main" val="568567529"/>
                    </a:ext>
                  </a:extLst>
                </a:gridCol>
                <a:gridCol w="555399">
                  <a:extLst>
                    <a:ext uri="{9D8B030D-6E8A-4147-A177-3AD203B41FA5}">
                      <a16:colId xmlns:a16="http://schemas.microsoft.com/office/drawing/2014/main" val="2832549486"/>
                    </a:ext>
                  </a:extLst>
                </a:gridCol>
                <a:gridCol w="555399">
                  <a:extLst>
                    <a:ext uri="{9D8B030D-6E8A-4147-A177-3AD203B41FA5}">
                      <a16:colId xmlns:a16="http://schemas.microsoft.com/office/drawing/2014/main" val="2151560472"/>
                    </a:ext>
                  </a:extLst>
                </a:gridCol>
                <a:gridCol w="555399">
                  <a:extLst>
                    <a:ext uri="{9D8B030D-6E8A-4147-A177-3AD203B41FA5}">
                      <a16:colId xmlns:a16="http://schemas.microsoft.com/office/drawing/2014/main" val="1536740584"/>
                    </a:ext>
                  </a:extLst>
                </a:gridCol>
                <a:gridCol w="555399">
                  <a:extLst>
                    <a:ext uri="{9D8B030D-6E8A-4147-A177-3AD203B41FA5}">
                      <a16:colId xmlns:a16="http://schemas.microsoft.com/office/drawing/2014/main" val="855099102"/>
                    </a:ext>
                  </a:extLst>
                </a:gridCol>
                <a:gridCol w="555399">
                  <a:extLst>
                    <a:ext uri="{9D8B030D-6E8A-4147-A177-3AD203B41FA5}">
                      <a16:colId xmlns:a16="http://schemas.microsoft.com/office/drawing/2014/main" val="670495154"/>
                    </a:ext>
                  </a:extLst>
                </a:gridCol>
                <a:gridCol w="555399">
                  <a:extLst>
                    <a:ext uri="{9D8B030D-6E8A-4147-A177-3AD203B41FA5}">
                      <a16:colId xmlns:a16="http://schemas.microsoft.com/office/drawing/2014/main" val="1408215911"/>
                    </a:ext>
                  </a:extLst>
                </a:gridCol>
                <a:gridCol w="555399">
                  <a:extLst>
                    <a:ext uri="{9D8B030D-6E8A-4147-A177-3AD203B41FA5}">
                      <a16:colId xmlns:a16="http://schemas.microsoft.com/office/drawing/2014/main" val="4030534623"/>
                    </a:ext>
                  </a:extLst>
                </a:gridCol>
                <a:gridCol w="555399">
                  <a:extLst>
                    <a:ext uri="{9D8B030D-6E8A-4147-A177-3AD203B41FA5}">
                      <a16:colId xmlns:a16="http://schemas.microsoft.com/office/drawing/2014/main" val="1795589742"/>
                    </a:ext>
                  </a:extLst>
                </a:gridCol>
                <a:gridCol w="555399">
                  <a:extLst>
                    <a:ext uri="{9D8B030D-6E8A-4147-A177-3AD203B41FA5}">
                      <a16:colId xmlns:a16="http://schemas.microsoft.com/office/drawing/2014/main" val="3837633915"/>
                    </a:ext>
                  </a:extLst>
                </a:gridCol>
                <a:gridCol w="555399">
                  <a:extLst>
                    <a:ext uri="{9D8B030D-6E8A-4147-A177-3AD203B41FA5}">
                      <a16:colId xmlns:a16="http://schemas.microsoft.com/office/drawing/2014/main" val="3892950404"/>
                    </a:ext>
                  </a:extLst>
                </a:gridCol>
                <a:gridCol w="555399">
                  <a:extLst>
                    <a:ext uri="{9D8B030D-6E8A-4147-A177-3AD203B41FA5}">
                      <a16:colId xmlns:a16="http://schemas.microsoft.com/office/drawing/2014/main" val="2615197286"/>
                    </a:ext>
                  </a:extLst>
                </a:gridCol>
                <a:gridCol w="555399">
                  <a:extLst>
                    <a:ext uri="{9D8B030D-6E8A-4147-A177-3AD203B41FA5}">
                      <a16:colId xmlns:a16="http://schemas.microsoft.com/office/drawing/2014/main" val="102589546"/>
                    </a:ext>
                  </a:extLst>
                </a:gridCol>
                <a:gridCol w="555399">
                  <a:extLst>
                    <a:ext uri="{9D8B030D-6E8A-4147-A177-3AD203B41FA5}">
                      <a16:colId xmlns:a16="http://schemas.microsoft.com/office/drawing/2014/main" val="643531134"/>
                    </a:ext>
                  </a:extLst>
                </a:gridCol>
                <a:gridCol w="555399">
                  <a:extLst>
                    <a:ext uri="{9D8B030D-6E8A-4147-A177-3AD203B41FA5}">
                      <a16:colId xmlns:a16="http://schemas.microsoft.com/office/drawing/2014/main" val="882678330"/>
                    </a:ext>
                  </a:extLst>
                </a:gridCol>
                <a:gridCol w="555399">
                  <a:extLst>
                    <a:ext uri="{9D8B030D-6E8A-4147-A177-3AD203B41FA5}">
                      <a16:colId xmlns:a16="http://schemas.microsoft.com/office/drawing/2014/main" val="278890539"/>
                    </a:ext>
                  </a:extLst>
                </a:gridCol>
                <a:gridCol w="555399">
                  <a:extLst>
                    <a:ext uri="{9D8B030D-6E8A-4147-A177-3AD203B41FA5}">
                      <a16:colId xmlns:a16="http://schemas.microsoft.com/office/drawing/2014/main" val="75577924"/>
                    </a:ext>
                  </a:extLst>
                </a:gridCol>
                <a:gridCol w="555399">
                  <a:extLst>
                    <a:ext uri="{9D8B030D-6E8A-4147-A177-3AD203B41FA5}">
                      <a16:colId xmlns:a16="http://schemas.microsoft.com/office/drawing/2014/main" val="1264009982"/>
                    </a:ext>
                  </a:extLst>
                </a:gridCol>
                <a:gridCol w="555399">
                  <a:extLst>
                    <a:ext uri="{9D8B030D-6E8A-4147-A177-3AD203B41FA5}">
                      <a16:colId xmlns:a16="http://schemas.microsoft.com/office/drawing/2014/main" val="3709871628"/>
                    </a:ext>
                  </a:extLst>
                </a:gridCol>
                <a:gridCol w="555399">
                  <a:extLst>
                    <a:ext uri="{9D8B030D-6E8A-4147-A177-3AD203B41FA5}">
                      <a16:colId xmlns:a16="http://schemas.microsoft.com/office/drawing/2014/main" val="533509018"/>
                    </a:ext>
                  </a:extLst>
                </a:gridCol>
                <a:gridCol w="555399">
                  <a:extLst>
                    <a:ext uri="{9D8B030D-6E8A-4147-A177-3AD203B41FA5}">
                      <a16:colId xmlns:a16="http://schemas.microsoft.com/office/drawing/2014/main" val="1307694146"/>
                    </a:ext>
                  </a:extLst>
                </a:gridCol>
              </a:tblGrid>
              <a:tr h="402360">
                <a:tc>
                  <a:txBody>
                    <a:bodyPr/>
                    <a:lstStyle/>
                    <a:p>
                      <a:pPr algn="r" rtl="0" fontAlgn="ctr"/>
                      <a:endParaRPr lang="en-GB" sz="1600" b="0" i="0" u="none" strike="noStrike" dirty="0">
                        <a:solidFill>
                          <a:srgbClr val="000000"/>
                        </a:solidFill>
                        <a:effectLst/>
                        <a:latin typeface="Aptos Narrow" panose="020B0004020202020204" pitchFamily="34" charset="0"/>
                      </a:endParaRPr>
                    </a:p>
                  </a:txBody>
                  <a:tcPr marL="6013" marR="6013" marT="6013" marB="0" anchor="ctr"/>
                </a:tc>
                <a:tc rowSpan="2">
                  <a:txBody>
                    <a:bodyPr/>
                    <a:lstStyle/>
                    <a:p>
                      <a:pPr algn="r" rtl="0" fontAlgn="ctr"/>
                      <a:r>
                        <a:rPr lang="en-GB" sz="1200" u="none" strike="noStrike">
                          <a:effectLst/>
                        </a:rPr>
                        <a:t>PayloadMass</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Flights</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Block</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ReusedCount</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Orbit_ES-L1</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Orbit_GEO</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Orbit_GTO</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Orbit_HEO</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Orbit_ISS</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Serial_B1059</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Serial_B1060</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Serial_B1062</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GridFins_False</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GridFins_True</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Reused_False</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Reused_True</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Legs_False</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Legs_True</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r" rtl="0" fontAlgn="ctr"/>
                      <a:r>
                        <a:rPr lang="en-GB" sz="1200" u="none" strike="noStrike">
                          <a:effectLst/>
                        </a:rPr>
                        <a:t>Class</a:t>
                      </a:r>
                      <a:endParaRPr lang="en-GB" sz="1200" b="1" i="0" u="none" strike="noStrike">
                        <a:solidFill>
                          <a:srgbClr val="000000"/>
                        </a:solidFill>
                        <a:effectLst/>
                        <a:latin typeface="Calibri" panose="020F0502020204030204" pitchFamily="34" charset="0"/>
                      </a:endParaRPr>
                    </a:p>
                  </a:txBody>
                  <a:tcPr marL="6013" marR="6013" marT="6013" marB="0" anchor="ctr"/>
                </a:tc>
                <a:tc rowSpan="2">
                  <a:txBody>
                    <a:bodyPr/>
                    <a:lstStyle/>
                    <a:p>
                      <a:pPr algn="l" fontAlgn="t"/>
                      <a:r>
                        <a:rPr lang="en-GB" sz="3200" u="none" strike="noStrike">
                          <a:effectLst/>
                        </a:rPr>
                        <a:t> </a:t>
                      </a:r>
                      <a:endParaRPr lang="en-GB" sz="3200" b="0" i="0" u="none" strike="noStrike">
                        <a:solidFill>
                          <a:srgbClr val="000000"/>
                        </a:solidFill>
                        <a:effectLst/>
                        <a:latin typeface="Arial" panose="020B0604020202020204" pitchFamily="34" charset="0"/>
                      </a:endParaRPr>
                    </a:p>
                  </a:txBody>
                  <a:tcPr marL="6013" marR="6013" marT="6013" marB="0"/>
                </a:tc>
                <a:extLst>
                  <a:ext uri="{0D108BD9-81ED-4DB2-BD59-A6C34878D82A}">
                    <a16:rowId xmlns:a16="http://schemas.microsoft.com/office/drawing/2014/main" val="1719902008"/>
                  </a:ext>
                </a:extLst>
              </a:tr>
              <a:tr h="681524">
                <a:tc>
                  <a:txBody>
                    <a:bodyPr/>
                    <a:lstStyle/>
                    <a:p>
                      <a:pPr algn="r" rtl="0" fontAlgn="ctr"/>
                      <a:r>
                        <a:rPr lang="en-GB" sz="1200" u="none" strike="noStrike" dirty="0" err="1">
                          <a:effectLst/>
                        </a:rPr>
                        <a:t>FlightNumber</a:t>
                      </a:r>
                      <a:endParaRPr lang="en-GB" sz="1200" b="1" i="0" u="none" strike="noStrike" dirty="0">
                        <a:solidFill>
                          <a:srgbClr val="000000"/>
                        </a:solidFill>
                        <a:effectLst/>
                        <a:latin typeface="Calibri" panose="020F0502020204030204" pitchFamily="34" charset="0"/>
                      </a:endParaRPr>
                    </a:p>
                  </a:txBody>
                  <a:tcPr marL="6013" marR="6013" marT="6013" marB="0" anchor="ct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213539738"/>
                  </a:ext>
                </a:extLst>
              </a:tr>
              <a:tr h="664486">
                <a:tc>
                  <a:txBody>
                    <a:bodyPr/>
                    <a:lstStyle/>
                    <a:p>
                      <a:pPr algn="r" rtl="0" fontAlgn="ctr"/>
                      <a:r>
                        <a:rPr lang="en-GB" sz="1200" u="none" strike="noStrike">
                          <a:effectLst/>
                        </a:rPr>
                        <a:t>FlightNumber</a:t>
                      </a:r>
                      <a:endParaRPr lang="en-GB" sz="1200" b="1"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1.00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a:effectLst/>
                        </a:rPr>
                        <a:t>0.60</a:t>
                      </a:r>
                      <a:endParaRPr lang="en-GB" sz="1200" b="0" i="0" u="none" strike="noStrike" dirty="0">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a:effectLst/>
                        </a:rPr>
                        <a:t>0.65</a:t>
                      </a:r>
                      <a:endParaRPr lang="en-GB" sz="1200" b="0" i="0" u="none" strike="noStrike" dirty="0">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0.93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0.74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0.18</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-0.44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0.44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-0.635844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0.635844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-0.373619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0.373619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extLst>
                  <a:ext uri="{0D108BD9-81ED-4DB2-BD59-A6C34878D82A}">
                    <a16:rowId xmlns:a16="http://schemas.microsoft.com/office/drawing/2014/main" val="1641769238"/>
                  </a:ext>
                </a:extLst>
              </a:tr>
              <a:tr h="664486">
                <a:tc>
                  <a:txBody>
                    <a:bodyPr/>
                    <a:lstStyle/>
                    <a:p>
                      <a:pPr algn="r" rtl="0" fontAlgn="ctr"/>
                      <a:r>
                        <a:rPr lang="en-GB" sz="1200" u="none" strike="noStrike">
                          <a:effectLst/>
                        </a:rPr>
                        <a:t>PayloadMass</a:t>
                      </a:r>
                      <a:endParaRPr lang="en-GB" sz="1200" b="1"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0.60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1.00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0.67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0.61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-0.468393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0.468393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-0.192318</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0.192318</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extLst>
                  <a:ext uri="{0D108BD9-81ED-4DB2-BD59-A6C34878D82A}">
                    <a16:rowId xmlns:a16="http://schemas.microsoft.com/office/drawing/2014/main" val="2352609498"/>
                  </a:ext>
                </a:extLst>
              </a:tr>
              <a:tr h="402360">
                <a:tc>
                  <a:txBody>
                    <a:bodyPr/>
                    <a:lstStyle/>
                    <a:p>
                      <a:pPr algn="r" rtl="0" fontAlgn="ctr"/>
                      <a:r>
                        <a:rPr lang="en-GB" sz="1200" u="none" strike="noStrike">
                          <a:effectLst/>
                        </a:rPr>
                        <a:t>Flights</a:t>
                      </a:r>
                      <a:endParaRPr lang="en-GB" sz="1200" b="1"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0.65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0.67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1.00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a:effectLst/>
                        </a:rPr>
                        <a:t>0.68</a:t>
                      </a:r>
                      <a:endParaRPr lang="en-GB" sz="1200" b="0" i="0" u="none" strike="noStrike" dirty="0">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-0.782631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0.782631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-0.157727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0.157727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extLst>
                  <a:ext uri="{0D108BD9-81ED-4DB2-BD59-A6C34878D82A}">
                    <a16:rowId xmlns:a16="http://schemas.microsoft.com/office/drawing/2014/main" val="2241706011"/>
                  </a:ext>
                </a:extLst>
              </a:tr>
              <a:tr h="402360">
                <a:tc>
                  <a:txBody>
                    <a:bodyPr/>
                    <a:lstStyle/>
                    <a:p>
                      <a:pPr algn="r" rtl="0" fontAlgn="ctr"/>
                      <a:r>
                        <a:rPr lang="en-GB" sz="1200" u="none" strike="noStrike">
                          <a:effectLst/>
                        </a:rPr>
                        <a:t>Block</a:t>
                      </a:r>
                      <a:endParaRPr lang="en-GB" sz="1200" b="1"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0.93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1.00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0.74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0.18</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-0.44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0.44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-0.548036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0.548036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-0.368994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0.368994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extLst>
                  <a:ext uri="{0D108BD9-81ED-4DB2-BD59-A6C34878D82A}">
                    <a16:rowId xmlns:a16="http://schemas.microsoft.com/office/drawing/2014/main" val="1018498835"/>
                  </a:ext>
                </a:extLst>
              </a:tr>
              <a:tr h="664486">
                <a:tc>
                  <a:txBody>
                    <a:bodyPr/>
                    <a:lstStyle/>
                    <a:p>
                      <a:pPr algn="r" rtl="0" fontAlgn="ctr"/>
                      <a:r>
                        <a:rPr lang="en-GB" sz="1200" u="none" strike="noStrike">
                          <a:effectLst/>
                        </a:rPr>
                        <a:t>ReusedCount</a:t>
                      </a:r>
                      <a:endParaRPr lang="en-GB" sz="1200" b="1"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0.74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0.61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0.68</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0.74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1.00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a:effectLst/>
                        </a:rPr>
                        <a:t>-0.27</a:t>
                      </a:r>
                      <a:endParaRPr lang="en-GB" sz="1200" b="0" i="0" u="none" strike="noStrike" dirty="0">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-0.41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0.41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-0.594109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0.594109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-0.375496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0.375496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extLst>
                  <a:ext uri="{0D108BD9-81ED-4DB2-BD59-A6C34878D82A}">
                    <a16:rowId xmlns:a16="http://schemas.microsoft.com/office/drawing/2014/main" val="3440583409"/>
                  </a:ext>
                </a:extLst>
              </a:tr>
              <a:tr h="402360">
                <a:tc>
                  <a:txBody>
                    <a:bodyPr/>
                    <a:lstStyle/>
                    <a:p>
                      <a:pPr algn="r" rtl="0" fontAlgn="ctr"/>
                      <a:r>
                        <a:rPr lang="en-GB" sz="1200" u="none" strike="noStrike">
                          <a:effectLst/>
                        </a:rPr>
                        <a:t>...</a:t>
                      </a:r>
                      <a:endParaRPr lang="en-GB" sz="1200" b="1"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a:effectLst/>
                        </a:rPr>
                        <a:t>...</a:t>
                      </a:r>
                      <a:endParaRPr lang="en-GB" sz="1200" b="0" i="0" u="none" strike="noStrike" dirty="0">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extLst>
                  <a:ext uri="{0D108BD9-81ED-4DB2-BD59-A6C34878D82A}">
                    <a16:rowId xmlns:a16="http://schemas.microsoft.com/office/drawing/2014/main" val="823060781"/>
                  </a:ext>
                </a:extLst>
              </a:tr>
              <a:tr h="664486">
                <a:tc>
                  <a:txBody>
                    <a:bodyPr/>
                    <a:lstStyle/>
                    <a:p>
                      <a:pPr algn="r" rtl="0" fontAlgn="ctr"/>
                      <a:r>
                        <a:rPr lang="en-GB" sz="1200" u="none" strike="noStrike">
                          <a:effectLst/>
                        </a:rPr>
                        <a:t>Reused_False</a:t>
                      </a:r>
                      <a:endParaRPr lang="en-GB" sz="1200" b="1"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-0.64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-0.47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-0.78</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a:effectLst/>
                        </a:rPr>
                        <a:t>0.09</a:t>
                      </a:r>
                      <a:endParaRPr lang="en-GB" sz="1200" b="0" i="0" u="none" strike="noStrike" dirty="0">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a:effectLst/>
                        </a:rPr>
                        <a:t>1</a:t>
                      </a:r>
                      <a:endParaRPr lang="en-GB" sz="1200" b="0" i="0" u="none" strike="noStrike" dirty="0">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0.155552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-0.155552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extLst>
                  <a:ext uri="{0D108BD9-81ED-4DB2-BD59-A6C34878D82A}">
                    <a16:rowId xmlns:a16="http://schemas.microsoft.com/office/drawing/2014/main" val="3074782931"/>
                  </a:ext>
                </a:extLst>
              </a:tr>
              <a:tr h="664486">
                <a:tc>
                  <a:txBody>
                    <a:bodyPr/>
                    <a:lstStyle/>
                    <a:p>
                      <a:pPr algn="r" rtl="0" fontAlgn="ctr"/>
                      <a:r>
                        <a:rPr lang="en-GB" sz="1200" u="none" strike="noStrike">
                          <a:effectLst/>
                        </a:rPr>
                        <a:t>Reused_True</a:t>
                      </a:r>
                      <a:endParaRPr lang="en-GB" sz="1200" b="1"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0.64</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0.47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0.78</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0.59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0.23</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a:effectLst/>
                        </a:rPr>
                        <a:t>-0.155552</a:t>
                      </a:r>
                      <a:endParaRPr lang="en-GB" sz="1200" b="0" i="0" u="none" strike="noStrike" dirty="0">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a:effectLst/>
                        </a:rPr>
                        <a:t>0.155552</a:t>
                      </a:r>
                      <a:endParaRPr lang="en-GB" sz="1200" b="0" i="0" u="none" strike="noStrike" dirty="0">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extLst>
                  <a:ext uri="{0D108BD9-81ED-4DB2-BD59-A6C34878D82A}">
                    <a16:rowId xmlns:a16="http://schemas.microsoft.com/office/drawing/2014/main" val="2520163089"/>
                  </a:ext>
                </a:extLst>
              </a:tr>
              <a:tr h="402360">
                <a:tc>
                  <a:txBody>
                    <a:bodyPr/>
                    <a:lstStyle/>
                    <a:p>
                      <a:pPr algn="r" rtl="0" fontAlgn="ctr"/>
                      <a:r>
                        <a:rPr lang="en-GB" sz="1200" u="none" strike="noStrike">
                          <a:effectLst/>
                        </a:rPr>
                        <a:t>Legs_False</a:t>
                      </a:r>
                      <a:endParaRPr lang="en-GB" sz="1200" b="1"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-0.38</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0.90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-0.90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0.155552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-0.155552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err="1">
                          <a:effectLst/>
                        </a:rPr>
                        <a:t>NaN</a:t>
                      </a:r>
                      <a:endParaRPr lang="en-GB" sz="1200" b="0" i="0" u="none" strike="noStrike" dirty="0">
                        <a:solidFill>
                          <a:srgbClr val="000000"/>
                        </a:solidFill>
                        <a:effectLst/>
                        <a:latin typeface="Calibri" panose="020F0502020204030204" pitchFamily="34" charset="0"/>
                      </a:endParaRPr>
                    </a:p>
                  </a:txBody>
                  <a:tcPr marL="6013" marR="6013" marT="6013" marB="0" anchor="ctr"/>
                </a:tc>
                <a:extLst>
                  <a:ext uri="{0D108BD9-81ED-4DB2-BD59-A6C34878D82A}">
                    <a16:rowId xmlns:a16="http://schemas.microsoft.com/office/drawing/2014/main" val="1156917208"/>
                  </a:ext>
                </a:extLst>
              </a:tr>
              <a:tr h="402360">
                <a:tc>
                  <a:txBody>
                    <a:bodyPr/>
                    <a:lstStyle/>
                    <a:p>
                      <a:pPr algn="r" rtl="0" fontAlgn="ctr"/>
                      <a:r>
                        <a:rPr lang="en-GB" sz="1200" u="none" strike="noStrike">
                          <a:effectLst/>
                        </a:rPr>
                        <a:t>Legs_True</a:t>
                      </a:r>
                      <a:endParaRPr lang="en-GB" sz="1200" b="1"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0.37</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0.38</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-0.26</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0.09</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0.05</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-0.90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0.90</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-0.155552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0.155552</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err="1">
                          <a:effectLst/>
                        </a:rPr>
                        <a:t>NaN</a:t>
                      </a:r>
                      <a:endParaRPr lang="en-GB" sz="1200" b="0" i="0" u="none" strike="noStrike" dirty="0">
                        <a:solidFill>
                          <a:srgbClr val="000000"/>
                        </a:solidFill>
                        <a:effectLst/>
                        <a:latin typeface="Calibri" panose="020F0502020204030204" pitchFamily="34" charset="0"/>
                      </a:endParaRPr>
                    </a:p>
                  </a:txBody>
                  <a:tcPr marL="6013" marR="6013" marT="6013" marB="0" anchor="ctr"/>
                </a:tc>
                <a:extLst>
                  <a:ext uri="{0D108BD9-81ED-4DB2-BD59-A6C34878D82A}">
                    <a16:rowId xmlns:a16="http://schemas.microsoft.com/office/drawing/2014/main" val="2608477332"/>
                  </a:ext>
                </a:extLst>
              </a:tr>
              <a:tr h="402360">
                <a:tc>
                  <a:txBody>
                    <a:bodyPr/>
                    <a:lstStyle/>
                    <a:p>
                      <a:pPr algn="r" rtl="0" fontAlgn="ctr"/>
                      <a:r>
                        <a:rPr lang="en-GB" sz="1200" u="none" strike="noStrike">
                          <a:effectLst/>
                        </a:rPr>
                        <a:t>Class</a:t>
                      </a:r>
                      <a:endParaRPr lang="en-GB" sz="1200" b="1"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a:effectLst/>
                        </a:rPr>
                        <a:t>NaN</a:t>
                      </a:r>
                      <a:endParaRPr lang="en-GB" sz="1200" b="0" i="0" u="none" strike="noStrike">
                        <a:solidFill>
                          <a:srgbClr val="000000"/>
                        </a:solidFill>
                        <a:effectLst/>
                        <a:latin typeface="Calibri" panose="020F0502020204030204" pitchFamily="34" charset="0"/>
                      </a:endParaRPr>
                    </a:p>
                  </a:txBody>
                  <a:tcPr marL="6013" marR="6013" marT="6013" marB="0" anchor="ctr"/>
                </a:tc>
                <a:tc>
                  <a:txBody>
                    <a:bodyPr/>
                    <a:lstStyle/>
                    <a:p>
                      <a:pPr algn="r" rtl="0" fontAlgn="ctr"/>
                      <a:r>
                        <a:rPr lang="en-GB" sz="1200" u="none" strike="noStrike" dirty="0">
                          <a:effectLst/>
                        </a:rPr>
                        <a:t>1</a:t>
                      </a:r>
                      <a:endParaRPr lang="en-GB" sz="1200" b="0" i="0" u="none" strike="noStrike" dirty="0">
                        <a:solidFill>
                          <a:srgbClr val="000000"/>
                        </a:solidFill>
                        <a:effectLst/>
                        <a:latin typeface="Calibri" panose="020F0502020204030204" pitchFamily="34" charset="0"/>
                      </a:endParaRPr>
                    </a:p>
                  </a:txBody>
                  <a:tcPr marL="6013" marR="6013" marT="6013" marB="0" anchor="ctr"/>
                </a:tc>
                <a:extLst>
                  <a:ext uri="{0D108BD9-81ED-4DB2-BD59-A6C34878D82A}">
                    <a16:rowId xmlns:a16="http://schemas.microsoft.com/office/drawing/2014/main" val="228887957"/>
                  </a:ext>
                </a:extLst>
              </a:tr>
            </a:tbl>
          </a:graphicData>
        </a:graphic>
      </p:graphicFrame>
    </p:spTree>
    <p:extLst>
      <p:ext uri="{BB962C8B-B14F-4D97-AF65-F5344CB8AC3E}">
        <p14:creationId xmlns:p14="http://schemas.microsoft.com/office/powerpoint/2010/main" val="67903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p:cNvSpPr txBox="1"/>
          <p:nvPr/>
        </p:nvSpPr>
        <p:spPr>
          <a:xfrm>
            <a:off x="770011" y="130753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.get from requests was used to get the data from the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APIs - </a:t>
            </a:r>
            <a:r>
              <a:rPr lang="en-US" sz="7600" dirty="0">
                <a:solidFill>
                  <a:schemeClr val="bg2">
                    <a:lumMod val="50000"/>
                  </a:schemeClr>
                </a:solidFill>
                <a:latin typeface="Abadi"/>
                <a:hlinkClick r:id="rId4"/>
              </a:rPr>
              <a:t>https://api.spacexdata.com/v4/rockets/</a:t>
            </a:r>
            <a:r>
              <a:rPr lang="en-US" sz="7600" dirty="0">
                <a:solidFill>
                  <a:schemeClr val="bg2">
                    <a:lumMod val="50000"/>
                  </a:schemeClr>
                </a:solidFill>
                <a:latin typeface="Abadi"/>
              </a:rPr>
              <a:t> / </a:t>
            </a:r>
            <a:r>
              <a:rPr lang="en-US" sz="7600" dirty="0">
                <a:solidFill>
                  <a:schemeClr val="bg2">
                    <a:lumMod val="50000"/>
                  </a:schemeClr>
                </a:solidFill>
                <a:latin typeface="Abadi"/>
                <a:hlinkClick r:id="rId5"/>
              </a:rPr>
              <a:t>https://api.spacexdata.com/v4/cores/</a:t>
            </a:r>
            <a:r>
              <a:rPr lang="en-US" sz="7600" dirty="0">
                <a:solidFill>
                  <a:schemeClr val="bg2">
                    <a:lumMod val="50000"/>
                  </a:schemeClr>
                </a:solidFill>
                <a:latin typeface="Abadi"/>
              </a:rPr>
              <a:t> although in reality I just used the existing script to </a:t>
            </a:r>
            <a:r>
              <a:rPr lang="en-US" sz="7600" dirty="0" err="1">
                <a:solidFill>
                  <a:schemeClr val="bg2">
                    <a:lumMod val="50000"/>
                  </a:schemeClr>
                </a:solidFill>
                <a:latin typeface="Abadi"/>
              </a:rPr>
              <a:t>read_csv</a:t>
            </a:r>
            <a:r>
              <a:rPr lang="en-US" sz="7600" dirty="0">
                <a:solidFill>
                  <a:schemeClr val="bg2">
                    <a:lumMod val="50000"/>
                  </a:schemeClr>
                </a:solidFill>
                <a:latin typeface="Abadi"/>
              </a:rPr>
              <a:t> from the provided URL</a:t>
            </a:r>
          </a:p>
          <a:p>
            <a:pPr lvl="1">
              <a:lnSpc>
                <a:spcPct val="120000"/>
              </a:lnSpc>
              <a:spcBef>
                <a:spcPts val="1400"/>
              </a:spcBef>
            </a:pPr>
            <a:r>
              <a:rPr lang="en-US" sz="7600" dirty="0">
                <a:solidFill>
                  <a:schemeClr val="bg2">
                    <a:lumMod val="50000"/>
                  </a:schemeClr>
                </a:solidFill>
                <a:latin typeface="Abadi"/>
              </a:rPr>
              <a:t>There was also a section on web scraping where a series of table were extracted from Wikipedia where Beautiful soup was used to gather the information, and pre-fab functions used to coalesce the data into usable formats.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Missing data was identified and either the rows removed or missing data replaced with he column average, and abhorrent data type columns were shifted to a preferred data type.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508925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p:cNvSpPr txBox="1"/>
          <p:nvPr/>
        </p:nvSpPr>
        <p:spPr>
          <a:xfrm>
            <a:off x="770011" y="1307539"/>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4 different modeling methods were tested, and parameters within each model were assessed, the optimal parameters from each model were selected and then the models were compared using several metrics to determine which refined model performed the best.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See following slides, I sort of got ahead of myself and started populating this one and deleted the pre existing text.</a:t>
            </a: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(1)</a:t>
            </a:r>
            <a:endParaRPr lang="en-US" dirty="0">
              <a:solidFill>
                <a:srgbClr val="0B49CB"/>
              </a:solidFill>
            </a:endParaRPr>
          </a:p>
        </p:txBody>
      </p:sp>
      <p:pic>
        <p:nvPicPr>
          <p:cNvPr id="2" name="Picture 2" descr="SC758 Where's Wally? Cardboard Cut Out Height 181cm – Star Cutouts">
            <a:extLst>
              <a:ext uri="{FF2B5EF4-FFF2-40B4-BE49-F238E27FC236}">
                <a16:creationId xmlns:a16="http://schemas.microsoft.com/office/drawing/2014/main" id="{CD3468DD-C94A-CAB8-E5DC-555CE2CFD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347" y="633619"/>
            <a:ext cx="193538" cy="19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4522</Words>
  <Application>Microsoft Office PowerPoint</Application>
  <PresentationFormat>Widescreen</PresentationFormat>
  <Paragraphs>654</Paragraphs>
  <Slides>62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Abadi</vt:lpstr>
      <vt:lpstr>Aptos Narrow</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Matt Cust</cp:lastModifiedBy>
  <cp:revision>221</cp:revision>
  <dcterms:created xsi:type="dcterms:W3CDTF">2021-04-29T18:58:00Z</dcterms:created>
  <dcterms:modified xsi:type="dcterms:W3CDTF">2024-07-10T13:23:15Z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